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Roboto"/>
      <p:regular r:id="rId53"/>
      <p:bold r:id="rId54"/>
      <p:italic r:id="rId55"/>
      <p:boldItalic r:id="rId56"/>
    </p:embeddedFont>
    <p:embeddedFont>
      <p:font typeface="Montserrat"/>
      <p:regular r:id="rId57"/>
      <p:bold r:id="rId58"/>
      <p:italic r:id="rId59"/>
      <p:boldItalic r:id="rId60"/>
    </p:embeddedFont>
    <p:embeddedFont>
      <p:font typeface="Montserrat Medium"/>
      <p:regular r:id="rId61"/>
      <p:bold r:id="rId62"/>
      <p:italic r:id="rId63"/>
      <p:boldItalic r:id="rId64"/>
    </p:embeddedFont>
    <p:embeddedFont>
      <p:font typeface="Open Sans SemiBold"/>
      <p:regular r:id="rId65"/>
      <p:bold r:id="rId66"/>
      <p:italic r:id="rId67"/>
      <p:boldItalic r:id="rId68"/>
    </p:embeddedFont>
    <p:embeddedFont>
      <p:font typeface="Montserrat Light"/>
      <p:regular r:id="rId69"/>
      <p:bold r:id="rId70"/>
      <p:italic r:id="rId71"/>
      <p:boldItalic r:id="rId72"/>
    </p:embeddedFont>
    <p:embeddedFont>
      <p:font typeface="Droid Sans Mono"/>
      <p:regular r:id="rId73"/>
    </p:embeddedFont>
    <p:embeddedFont>
      <p:font typeface="Open Sans Light"/>
      <p:regular r:id="rId74"/>
      <p:bold r:id="rId75"/>
      <p:italic r:id="rId76"/>
      <p:boldItalic r:id="rId77"/>
    </p:embeddedFont>
    <p:embeddedFont>
      <p:font typeface="Open Sans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380C3103-91D6-4AE8-BE43-4F4AB4803C82}">
  <a:tblStyle styleId="{380C3103-91D6-4AE8-BE43-4F4AB4803C82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OpenSans-italic.fntdata"/><Relationship Id="rId81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DroidSansMono-regular.fntdata"/><Relationship Id="rId72" Type="http://schemas.openxmlformats.org/officeDocument/2006/relationships/font" Target="fonts/MontserratLight-boldItalic.fntdata"/><Relationship Id="rId31" Type="http://schemas.openxmlformats.org/officeDocument/2006/relationships/slide" Target="slides/slide26.xml"/><Relationship Id="rId75" Type="http://schemas.openxmlformats.org/officeDocument/2006/relationships/font" Target="fonts/OpenSansLight-bold.fntdata"/><Relationship Id="rId30" Type="http://schemas.openxmlformats.org/officeDocument/2006/relationships/slide" Target="slides/slide25.xml"/><Relationship Id="rId74" Type="http://schemas.openxmlformats.org/officeDocument/2006/relationships/font" Target="fonts/OpenSansLight-regular.fntdata"/><Relationship Id="rId33" Type="http://schemas.openxmlformats.org/officeDocument/2006/relationships/slide" Target="slides/slide28.xml"/><Relationship Id="rId77" Type="http://schemas.openxmlformats.org/officeDocument/2006/relationships/font" Target="fonts/OpenSansLight-boldItalic.fntdata"/><Relationship Id="rId32" Type="http://schemas.openxmlformats.org/officeDocument/2006/relationships/slide" Target="slides/slide27.xml"/><Relationship Id="rId76" Type="http://schemas.openxmlformats.org/officeDocument/2006/relationships/font" Target="fonts/OpenSansLight-italic.fntdata"/><Relationship Id="rId35" Type="http://schemas.openxmlformats.org/officeDocument/2006/relationships/slide" Target="slides/slide30.xml"/><Relationship Id="rId79" Type="http://schemas.openxmlformats.org/officeDocument/2006/relationships/font" Target="fonts/OpenSans-bold.fntdata"/><Relationship Id="rId34" Type="http://schemas.openxmlformats.org/officeDocument/2006/relationships/slide" Target="slides/slide29.xml"/><Relationship Id="rId78" Type="http://schemas.openxmlformats.org/officeDocument/2006/relationships/font" Target="fonts/OpenSans-regular.fntdata"/><Relationship Id="rId71" Type="http://schemas.openxmlformats.org/officeDocument/2006/relationships/font" Target="fonts/MontserratLight-italic.fntdata"/><Relationship Id="rId70" Type="http://schemas.openxmlformats.org/officeDocument/2006/relationships/font" Target="fonts/MontserratLight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Medium-bold.fntdata"/><Relationship Id="rId61" Type="http://schemas.openxmlformats.org/officeDocument/2006/relationships/font" Target="fonts/MontserratMedium-regular.fntdata"/><Relationship Id="rId20" Type="http://schemas.openxmlformats.org/officeDocument/2006/relationships/slide" Target="slides/slide15.xml"/><Relationship Id="rId64" Type="http://schemas.openxmlformats.org/officeDocument/2006/relationships/font" Target="fonts/MontserratMedium-boldItalic.fntdata"/><Relationship Id="rId63" Type="http://schemas.openxmlformats.org/officeDocument/2006/relationships/font" Target="fonts/MontserratMedium-italic.fntdata"/><Relationship Id="rId22" Type="http://schemas.openxmlformats.org/officeDocument/2006/relationships/slide" Target="slides/slide17.xml"/><Relationship Id="rId66" Type="http://schemas.openxmlformats.org/officeDocument/2006/relationships/font" Target="fonts/OpenSansSemiBold-bold.fntdata"/><Relationship Id="rId21" Type="http://schemas.openxmlformats.org/officeDocument/2006/relationships/slide" Target="slides/slide16.xml"/><Relationship Id="rId65" Type="http://schemas.openxmlformats.org/officeDocument/2006/relationships/font" Target="fonts/OpenSansSemiBold-regular.fntdata"/><Relationship Id="rId24" Type="http://schemas.openxmlformats.org/officeDocument/2006/relationships/slide" Target="slides/slide19.xml"/><Relationship Id="rId68" Type="http://schemas.openxmlformats.org/officeDocument/2006/relationships/font" Target="fonts/OpenSansSemiBold-boldItalic.fntdata"/><Relationship Id="rId23" Type="http://schemas.openxmlformats.org/officeDocument/2006/relationships/slide" Target="slides/slide18.xml"/><Relationship Id="rId67" Type="http://schemas.openxmlformats.org/officeDocument/2006/relationships/font" Target="fonts/OpenSansSemiBold-italic.fntdata"/><Relationship Id="rId60" Type="http://schemas.openxmlformats.org/officeDocument/2006/relationships/font" Target="fonts/Montserrat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Light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-italic.fntdata"/><Relationship Id="rId10" Type="http://schemas.openxmlformats.org/officeDocument/2006/relationships/slide" Target="slides/slide5.xml"/><Relationship Id="rId54" Type="http://schemas.openxmlformats.org/officeDocument/2006/relationships/font" Target="fonts/Roboto-bold.fntdata"/><Relationship Id="rId13" Type="http://schemas.openxmlformats.org/officeDocument/2006/relationships/slide" Target="slides/slide8.xml"/><Relationship Id="rId57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59" Type="http://schemas.openxmlformats.org/officeDocument/2006/relationships/font" Target="fonts/Montserrat-italic.fntdata"/><Relationship Id="rId14" Type="http://schemas.openxmlformats.org/officeDocument/2006/relationships/slide" Target="slides/slide9.xml"/><Relationship Id="rId58" Type="http://schemas.openxmlformats.org/officeDocument/2006/relationships/font" Target="fonts/Montserra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OntoMon is an independent platform that sits on top of diverse target systems, providing monitoring services.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Ontology → formal and well-structured description of the domain of interest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System integrators understand the structure of OntoMon and are aware of the administration needs regarding the target system.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Accordingly, they adjust or extend specific parts in the core code of OntoMon with domain-specific definitions, (Ontology, Observer, Icinga) following the given interfaces or schemas. This leads to a fully-adaptable system that adjusts to user needs. ROLES not HUMANS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Essentially an array with JSON entries → simplified Ontology - technically a formal vocabulary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Why JSON ? Supported by all modern browsers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Simple, yet performant in large scale → eliminate conflict definitions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Explain attributes of each Ontology object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System integrators generates the Ontology.json file and uploads it to the OntoMon Server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Example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Custom middleware to ‘glue’ bottom and upper layer → must be customized/extended by systems integrator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Central component that implements the logic and control of the monitoring procedure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Source of OntoMon’s notification chain → concludes on current state of infrastructure and dispatches state updates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Runs in the background as a daemon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Most recent snapshot of asset operation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0" name="Shape 5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Typescript = superset of JavaScript, Google, actively developed, all-around, structured code, strong CLI, webpack to bundle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Content agnostic → general-purpose manipulation of Ontology objects,  aware of inner APIs and structure, visualizes diverse target systems, as long as a proper Ontology exists. Programmatically controls UI generation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Retrieves files from Server - uses D3.js, Observables, Events, HTTP, Routing → streamlines changes, delivers real-time notifications regarding status updates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4" name="Shape 6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The Angular application generates HTML elements and appends them to the browser DOM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Inside the Angular components, the UI of OntoMon dynamically loads the SVG elements (XML), performs calculations and appends them to the same DOM Tree as leaf HTML nodes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Each SVG element represents a monitored asset → nested SVG structure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0" name="Shape 7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3 Qemu processes, custom bridged networking environment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7" name="Shape 7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Domain-specific UI without domain-specific code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1" name="Shape 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Describe every metric we monitored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→ Defined specific CheckCommand and Service Objects in Icinga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→ Defined specific handler functions in the Observer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9" name="Shape 9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4" name="Shape 10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Shape 1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7" name="Shape 1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Describe every metric we monitored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→ Defined specific CheckCommand and Service Objects in Icinga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→ Defined specific handler functions in the Observer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56" name="Shape 1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Shape 1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4" name="Shape 1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9" name="Shape 1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 sz="1200">
                <a:solidFill>
                  <a:srgbClr val="3A3A3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Raster image 200x200 → 400 pieces of information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 sz="1200">
                <a:solidFill>
                  <a:srgbClr val="3A3A3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-- Standard number of pixels, Zooming is blurry as extra pixels are randomly colored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 sz="1200">
                <a:solidFill>
                  <a:srgbClr val="3A3A3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Vector image 200x200 → only 4 points(corners) + mathematical formula to connect dots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 sz="1200">
                <a:solidFill>
                  <a:srgbClr val="3A3A3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-- First find size, then apply the same mathematical formula producing the same graphic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Shape 1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1" name="Shape 1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 sz="1200">
                <a:solidFill>
                  <a:srgbClr val="3A3A3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Transition, Scaling issues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Shape 1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3" name="Shape 1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Shape 1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58" name="Shape 1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Shape 1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6" name="Shape 1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Redundancy → lose a node without losing data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Distribution → share of total workload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Shape 1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2" name="Shape 1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Services.py and Observer.py need to be properly adjusted/extended by the system integrator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General purpose implementation, must be customized to fulfil its goal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Explicit definition of Services, Thresholds, CLI arguments regarding monitored assets and logic of status updates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Shape 1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95" name="Shape 1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Each client connection fires an event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The single thread handles these events (event loop)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If no IO is needed, the single thread processes the requests and responds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If IO is needed, a separate thread fulfills the request when data arrives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SzPct val="25000"/>
              <a:buFont typeface="Open Sans"/>
              <a:buNone/>
            </a:pPr>
            <a:r>
              <a:rPr lang="en" sz="12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2.5 billion GB / day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SzPct val="25000"/>
              <a:buFont typeface="Open Sans"/>
              <a:buNone/>
            </a:pPr>
            <a:r>
              <a:rPr lang="en" sz="12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90 % of world data is created in last 2 years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45" name="Shape 14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Shape 1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3" name="Shape 1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Avoid double dashboards, when monitoring servers on the same metrics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Shape 15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7" name="Shape 15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Nested SVG elements inside DOM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Place each SVG element after scaling and transition transformations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Shape 15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59" name="Shape 15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Shape 16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3" name="Shape 16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Used Icinga as a collector agent, despite it also delivers monitoring capabilities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Real-world production system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Designed to perform in large scale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Easy to define both software- and hardware-based Plugins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Shape 1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96" name="Shape 1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Redundancy → lose a node without losing data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Distribution → share of total workload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Replication + expiration date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Shape 17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60" name="Shape 17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Fast and easy deployment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High performance given the application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Lightweight scalable - </a:t>
            </a:r>
            <a:r>
              <a:rPr lang="en">
                <a:highlight>
                  <a:srgbClr val="FFFFFF"/>
                </a:highlight>
              </a:rPr>
              <a:t>compiles JavaScript directly into native machine code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Easy to write API handling code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Shape 18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24" name="Shape 18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Dedicated component for graphing → separation of concerns, distribution of workload, abstraction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Plug-and-play deployment : set up input source, configure dashboards and panels, embed via well-known URL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Most of the processing workload happens at the side of the server, not the client → web page info is dynamically loaded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Optimized for time-series, aggregation + filtering capabilities, wide range of supported visualizations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b="0" i="0" lang="en" sz="1100" u="none" cap="none" strike="noStrike"/>
              <a:t>What is a Data Center? 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b="0" i="0" lang="en" sz="1100" u="none" cap="none" strike="noStrike"/>
              <a:t>Rooms, servers, racks , power supplies, networking infrastructure, cooling systems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b="0" i="0" lang="en" sz="1100" u="none" cap="none" strike="noStrike"/>
              <a:t>Data repository,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Human error, less frequently hardware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Undetected misbehavior or failure (e.g. 200 OK web server)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Wrong capacity planning (x2 clients than expected) → test application at scale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Slowly building over time failures due to interdependencies, single-point failures may lead to total failure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b="0" i="0" lang="en" sz="1100" u="none" cap="none" strike="noStrike"/>
              <a:t>Give short definition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</a:rPr>
              <a:t>Data placement moved to Cloud, on-premise Data Centers, SaaS /</a:t>
            </a:r>
            <a:r>
              <a:rPr lang="en">
                <a:solidFill>
                  <a:schemeClr val="dk1"/>
                </a:solidFill>
              </a:rPr>
              <a:t> storage monitoring προϊόντα στο industry(πχ Red Hat)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b="0" i="0" lang="en" sz="1100" u="none" cap="none" strike="noStrike"/>
              <a:t>Enterprise is investing on DCIM software, necessity for managing IT workloads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b="0" i="0" lang="en" sz="1100" u="none" cap="none" strike="noStrike"/>
              <a:t>Emerging branch of IT ,Inseparable component of the IT stack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b="0" i="0" lang="en" sz="1100" u="none" cap="none" strike="noStrike"/>
              <a:t>Static modeling → conservative approach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b="0" i="0" lang="en" sz="1100" u="none" cap="none" strike="noStrike"/>
              <a:t>Of course there are some open-source alternatives, like Zabbix, Racktables and Netbox 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b="0" i="0" lang="en" sz="1100" u="none" cap="none" strike="noStrike"/>
              <a:t>However, they also suffer from static modeling, while focusing on a specific target system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9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1" Type="http://schemas.openxmlformats.org/officeDocument/2006/relationships/image" Target="../media/image23.png"/><Relationship Id="rId10" Type="http://schemas.openxmlformats.org/officeDocument/2006/relationships/image" Target="../media/image17.png"/><Relationship Id="rId12" Type="http://schemas.openxmlformats.org/officeDocument/2006/relationships/image" Target="../media/image16.png"/><Relationship Id="rId9" Type="http://schemas.openxmlformats.org/officeDocument/2006/relationships/image" Target="../media/image32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1" Type="http://schemas.openxmlformats.org/officeDocument/2006/relationships/image" Target="../media/image16.png"/><Relationship Id="rId10" Type="http://schemas.openxmlformats.org/officeDocument/2006/relationships/image" Target="../media/image23.png"/><Relationship Id="rId9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1" Type="http://schemas.openxmlformats.org/officeDocument/2006/relationships/image" Target="../media/image16.png"/><Relationship Id="rId10" Type="http://schemas.openxmlformats.org/officeDocument/2006/relationships/image" Target="../media/image23.png"/><Relationship Id="rId9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0.png"/><Relationship Id="rId13" Type="http://schemas.openxmlformats.org/officeDocument/2006/relationships/image" Target="../media/image23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9" Type="http://schemas.openxmlformats.org/officeDocument/2006/relationships/image" Target="../media/image18.png"/><Relationship Id="rId15" Type="http://schemas.openxmlformats.org/officeDocument/2006/relationships/image" Target="../media/image19.png"/><Relationship Id="rId1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7" Type="http://schemas.openxmlformats.org/officeDocument/2006/relationships/image" Target="../media/image17.png"/><Relationship Id="rId8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7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32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9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Relationship Id="rId7" Type="http://schemas.openxmlformats.org/officeDocument/2006/relationships/image" Target="../media/image43.png"/><Relationship Id="rId8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Relationship Id="rId4" Type="http://schemas.openxmlformats.org/officeDocument/2006/relationships/hyperlink" Target="http://grafana-server:3000/ontomon-dashboard/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18.png"/><Relationship Id="rId7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32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32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subTitle"/>
          </p:nvPr>
        </p:nvSpPr>
        <p:spPr>
          <a:xfrm>
            <a:off x="748018" y="1711475"/>
            <a:ext cx="7647900" cy="20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Open Sans"/>
              <a:buNone/>
            </a:pPr>
            <a:r>
              <a:rPr i="0" lang="en" sz="19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Πλατφόρμα βασισμένη σε Οντολογίες για τη Διαχείριση </a:t>
            </a:r>
          </a:p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Open Sans"/>
              <a:buNone/>
            </a:pPr>
            <a:r>
              <a:rPr i="0" lang="en" sz="19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Υποδομής Κέντρου Δεδομένων, με Προγραμματιστικό Έλεγχο </a:t>
            </a:r>
          </a:p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Open Sans"/>
              <a:buNone/>
            </a:pPr>
            <a:r>
              <a:t/>
            </a:r>
            <a:endParaRPr sz="1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Open Sans SemiBold"/>
              <a:buNone/>
            </a:pPr>
            <a:r>
              <a:rPr i="0" lang="en" sz="14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Ιωάννης Α. Ανδρουλιδάκης</a:t>
            </a:r>
          </a:p>
        </p:txBody>
      </p:sp>
      <p:pic>
        <p:nvPicPr>
          <p:cNvPr descr="pyrforos.jpg" id="55" name="Shape 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0868" y="148200"/>
            <a:ext cx="862200" cy="8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>
            <p:ph idx="4294967295" type="body"/>
          </p:nvPr>
        </p:nvSpPr>
        <p:spPr>
          <a:xfrm>
            <a:off x="274618" y="3957114"/>
            <a:ext cx="8594700" cy="11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Open Sans"/>
              <a:buNone/>
            </a:pPr>
            <a:r>
              <a:rPr i="0" lang="en" sz="13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Επιβλέπων καθηγητής: Νεκτάριος Κοζύρη</a:t>
            </a:r>
            <a:r>
              <a:rPr lang="en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ς </a:t>
            </a: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Open Sans"/>
              <a:buNone/>
            </a:pPr>
            <a:r>
              <a:rPr lang="en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Εργαστήριο Υπολογιστικών Συστημάτων</a:t>
            </a:r>
          </a:p>
        </p:txBody>
      </p:sp>
      <p:pic>
        <p:nvPicPr>
          <p:cNvPr descr="CSlab.png" id="57" name="Shape 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1368" y="4544400"/>
            <a:ext cx="1141200" cy="4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59" name="Shape 59"/>
          <p:cNvSpPr txBox="1"/>
          <p:nvPr>
            <p:ph type="ctrTitle"/>
          </p:nvPr>
        </p:nvSpPr>
        <p:spPr>
          <a:xfrm>
            <a:off x="1572268" y="848978"/>
            <a:ext cx="59994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Open Sans"/>
              <a:buNone/>
            </a:pPr>
            <a:r>
              <a:rPr lang="en" sz="1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ΕΘΝΙΚΟ ΜΕΤΣΟΒΙΟ ΠΟΛΥΤΕΧΝΕΙΟ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Open Sans"/>
              <a:buNone/>
            </a:pPr>
            <a:r>
              <a:rPr lang="en" sz="1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ΣΧΟΛΗ ΗΛΕΚΤΡΟΛΟΓΩΝ ΜΗΧΑΝΙΚΩΝ &amp; ΜΗΧΑΝΙΚΩΝ ΥΠΟΛΟΓΙΣΤΩΝ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Open Sans"/>
              <a:buNone/>
            </a:pPr>
            <a:r>
              <a:rPr lang="en" sz="1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ΤΟΜΕΑΣ ΤΕΧΝΟΛΟΓΙΑΣ ΠΛΗΡΟΦΟΡΙΚΗΣ &amp; ΥΠΟΛΟΓΙΣΤΩΝ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311700" y="1554975"/>
            <a:ext cx="2206500" cy="25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ct val="100000"/>
              <a:buFont typeface="Open Sans Light"/>
              <a:buChar char="➔"/>
            </a:pPr>
            <a:r>
              <a:rPr b="0" i="0" lang="en" sz="1600" u="none" cap="none" strike="noStrike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Motivation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96F3"/>
              </a:buClr>
              <a:buSzPct val="100000"/>
              <a:buFont typeface="Open Sans SemiBold"/>
              <a:buChar char="➔"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Design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4C2F4"/>
              </a:buClr>
              <a:buSzPct val="100000"/>
              <a:buFont typeface="Open Sans Light"/>
              <a:buChar char="➔"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4C2F4"/>
              </a:buClr>
              <a:buSzPct val="100000"/>
              <a:buFont typeface="Open Sans Light"/>
              <a:buChar char="➔"/>
            </a:pPr>
            <a:r>
              <a:rPr lang="en" sz="1600">
                <a:solidFill>
                  <a:srgbClr val="24242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Demo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4C2F4"/>
              </a:buClr>
              <a:buSzPct val="100000"/>
              <a:buFont typeface="Open Sans Light"/>
              <a:buChar char="➔"/>
            </a:pPr>
            <a:r>
              <a:rPr lang="en" sz="1600">
                <a:solidFill>
                  <a:srgbClr val="24242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Discussion</a:t>
            </a:r>
          </a:p>
        </p:txBody>
      </p:sp>
      <p:sp>
        <p:nvSpPr>
          <p:cNvPr id="163" name="Shape 163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-124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Rationale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-124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355050" y="1164232"/>
            <a:ext cx="71460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96F3"/>
              </a:buClr>
              <a:buSzPct val="100000"/>
              <a:buFont typeface="Open Sans"/>
              <a:buChar char="❖"/>
            </a:pPr>
            <a:r>
              <a:rPr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Develop an </a:t>
            </a:r>
            <a:r>
              <a:rPr i="0" lang="en" sz="16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elastic</a:t>
            </a:r>
            <a:r>
              <a:rPr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framework that does not rely on the </a:t>
            </a:r>
            <a:r>
              <a:rPr i="1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semantics</a:t>
            </a:r>
            <a:r>
              <a:rPr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of the target system (</a:t>
            </a:r>
            <a:r>
              <a:rPr i="0" lang="en" sz="16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content-agno</a:t>
            </a: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stic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345275" y="2655495"/>
            <a:ext cx="71460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96F3"/>
              </a:buClr>
              <a:buSzPct val="100000"/>
              <a:buFont typeface="Open Sans"/>
              <a:buChar char="❖"/>
            </a:pPr>
            <a:r>
              <a:rPr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Deliver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0" lang="en" sz="16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real-time</a:t>
            </a:r>
            <a:r>
              <a:rPr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monitoring and visualizatio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n services, </a:t>
            </a: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adjusted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to end-user needs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355050" y="1909864"/>
            <a:ext cx="68331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Supervise </a:t>
            </a:r>
            <a:r>
              <a:rPr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diverse target systems under the </a:t>
            </a:r>
            <a:r>
              <a:rPr i="0" lang="en" sz="16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same</a:t>
            </a:r>
            <a:r>
              <a:rPr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Web Interface</a:t>
            </a:r>
          </a:p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176" name="Shape 176"/>
          <p:cNvSpPr txBox="1"/>
          <p:nvPr/>
        </p:nvSpPr>
        <p:spPr>
          <a:xfrm>
            <a:off x="355050" y="4100257"/>
            <a:ext cx="7481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0200" lvl="0" marL="457200" rtl="0">
              <a:lnSpc>
                <a:spcPct val="150000"/>
              </a:lnSpc>
              <a:spcBef>
                <a:spcPts val="160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6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Communicate over clean JSON web APIs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344585" y="3401126"/>
            <a:ext cx="61554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160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6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Employ open-source, scalable, future-proof technologies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271914" y="1045512"/>
            <a:ext cx="85206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Open Sans SemiBold"/>
              <a:buNone/>
            </a:pPr>
            <a:r>
              <a:rPr i="0" lang="en" sz="2000" u="none" cap="none" strike="noStrike">
                <a:solidFill>
                  <a:srgbClr val="4D4D4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 interoperable monitoring platform that integrates </a:t>
            </a: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Open Sans SemiBold"/>
              <a:buNone/>
            </a:pPr>
            <a:r>
              <a:rPr i="0" lang="en" sz="2000" u="none" cap="none" strike="noStrike">
                <a:solidFill>
                  <a:srgbClr val="4D4D4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with heterogeneous systems</a:t>
            </a:r>
            <a:r>
              <a:rPr lang="en" sz="2000">
                <a:solidFill>
                  <a:srgbClr val="4D4D4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i="0" lang="en" sz="2000" u="none" cap="none" strike="noStrike">
                <a:solidFill>
                  <a:srgbClr val="4D4D4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treats all entities uniformly</a:t>
            </a:r>
          </a:p>
        </p:txBody>
      </p:sp>
      <p:sp>
        <p:nvSpPr>
          <p:cNvPr id="183" name="Shape 183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What is OntoMon ?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-124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1593014" y="3582702"/>
            <a:ext cx="1660800" cy="680400"/>
          </a:xfrm>
          <a:prstGeom prst="roundRect">
            <a:avLst>
              <a:gd fmla="val 7965" name="adj"/>
            </a:avLst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Open Sans"/>
              <a:buNone/>
            </a:pPr>
            <a:r>
              <a:rPr i="0" lang="en" sz="13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Target System 1</a:t>
            </a:r>
          </a:p>
        </p:txBody>
      </p:sp>
      <p:sp>
        <p:nvSpPr>
          <p:cNvPr id="186" name="Shape 186"/>
          <p:cNvSpPr/>
          <p:nvPr/>
        </p:nvSpPr>
        <p:spPr>
          <a:xfrm>
            <a:off x="3628914" y="3572998"/>
            <a:ext cx="1660800" cy="680400"/>
          </a:xfrm>
          <a:prstGeom prst="roundRect">
            <a:avLst>
              <a:gd fmla="val 9148" name="adj"/>
            </a:avLst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Open Sans"/>
              <a:buNone/>
            </a:pPr>
            <a:r>
              <a:rPr i="0" lang="en" sz="13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Target System 2</a:t>
            </a:r>
          </a:p>
        </p:txBody>
      </p:sp>
      <p:sp>
        <p:nvSpPr>
          <p:cNvPr id="187" name="Shape 187"/>
          <p:cNvSpPr/>
          <p:nvPr/>
        </p:nvSpPr>
        <p:spPr>
          <a:xfrm>
            <a:off x="5825773" y="3575201"/>
            <a:ext cx="1660800" cy="680400"/>
          </a:xfrm>
          <a:prstGeom prst="roundRect">
            <a:avLst>
              <a:gd fmla="val 9672" name="adj"/>
            </a:avLst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Open Sans"/>
              <a:buNone/>
            </a:pPr>
            <a:r>
              <a:rPr i="0" lang="en" sz="13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Target System N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5369366" y="3794274"/>
            <a:ext cx="460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. .</a:t>
            </a:r>
          </a:p>
        </p:txBody>
      </p:sp>
      <p:sp>
        <p:nvSpPr>
          <p:cNvPr id="189" name="Shape 189"/>
          <p:cNvSpPr/>
          <p:nvPr/>
        </p:nvSpPr>
        <p:spPr>
          <a:xfrm>
            <a:off x="1593014" y="2774712"/>
            <a:ext cx="5892900" cy="806700"/>
          </a:xfrm>
          <a:prstGeom prst="roundRect">
            <a:avLst>
              <a:gd fmla="val 5506" name="adj"/>
            </a:avLst>
          </a:prstGeom>
          <a:solidFill>
            <a:srgbClr val="5B9BD5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pen Sans"/>
              <a:buNone/>
            </a:pPr>
            <a:r>
              <a:rPr i="0" lang="en" sz="17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OntoMon </a:t>
            </a:r>
          </a:p>
        </p:txBody>
      </p:sp>
      <p:sp>
        <p:nvSpPr>
          <p:cNvPr id="190" name="Shape 190"/>
          <p:cNvSpPr/>
          <p:nvPr/>
        </p:nvSpPr>
        <p:spPr>
          <a:xfrm>
            <a:off x="1775328" y="3405925"/>
            <a:ext cx="1315800" cy="318000"/>
          </a:xfrm>
          <a:prstGeom prst="roundRect">
            <a:avLst>
              <a:gd fmla="val 16667" name="adj"/>
            </a:avLst>
          </a:prstGeom>
          <a:solidFill>
            <a:srgbClr val="D64426">
              <a:alpha val="745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pen Sans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Integration</a:t>
            </a:r>
          </a:p>
        </p:txBody>
      </p:sp>
      <p:sp>
        <p:nvSpPr>
          <p:cNvPr id="191" name="Shape 191"/>
          <p:cNvSpPr/>
          <p:nvPr/>
        </p:nvSpPr>
        <p:spPr>
          <a:xfrm>
            <a:off x="3811031" y="3405925"/>
            <a:ext cx="1315800" cy="318000"/>
          </a:xfrm>
          <a:prstGeom prst="roundRect">
            <a:avLst>
              <a:gd fmla="val 16667" name="adj"/>
            </a:avLst>
          </a:prstGeom>
          <a:solidFill>
            <a:srgbClr val="D64426">
              <a:alpha val="745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pen Sans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Integration</a:t>
            </a:r>
          </a:p>
        </p:txBody>
      </p:sp>
      <p:sp>
        <p:nvSpPr>
          <p:cNvPr id="192" name="Shape 192"/>
          <p:cNvSpPr/>
          <p:nvPr/>
        </p:nvSpPr>
        <p:spPr>
          <a:xfrm>
            <a:off x="6016977" y="3405925"/>
            <a:ext cx="1315800" cy="318000"/>
          </a:xfrm>
          <a:prstGeom prst="roundRect">
            <a:avLst>
              <a:gd fmla="val 16667" name="adj"/>
            </a:avLst>
          </a:prstGeom>
          <a:solidFill>
            <a:srgbClr val="D64426">
              <a:alpha val="745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pen Sans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Integration</a:t>
            </a:r>
          </a:p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" type="body"/>
          </p:nvPr>
        </p:nvSpPr>
        <p:spPr>
          <a:xfrm>
            <a:off x="307375" y="1848411"/>
            <a:ext cx="72237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6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Describe the target system in a </a:t>
            </a:r>
            <a:r>
              <a:rPr lang="en" sz="1600">
                <a:solidFill>
                  <a:srgbClr val="24242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JSON-formatted</a:t>
            </a:r>
            <a:r>
              <a:rPr lang="en" sz="16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600">
                <a:solidFill>
                  <a:srgbClr val="24242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Ontology</a:t>
            </a:r>
          </a:p>
        </p:txBody>
      </p:sp>
      <p:sp>
        <p:nvSpPr>
          <p:cNvPr id="199" name="Shape 199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OntoMon’s Object Model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5478010" y="2320601"/>
            <a:ext cx="2114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standard structure</a:t>
            </a:r>
          </a:p>
        </p:txBody>
      </p:sp>
      <p:cxnSp>
        <p:nvCxnSpPr>
          <p:cNvPr id="202" name="Shape 202"/>
          <p:cNvCxnSpPr>
            <a:endCxn id="201" idx="1"/>
          </p:cNvCxnSpPr>
          <p:nvPr/>
        </p:nvCxnSpPr>
        <p:spPr>
          <a:xfrm flipH="1" rot="10800000">
            <a:off x="4576810" y="2552201"/>
            <a:ext cx="901200" cy="345900"/>
          </a:xfrm>
          <a:prstGeom prst="straightConnector1">
            <a:avLst/>
          </a:prstGeom>
          <a:noFill/>
          <a:ln cap="flat" cmpd="sng" w="9525">
            <a:solidFill>
              <a:srgbClr val="2196F3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03" name="Shape 203"/>
          <p:cNvCxnSpPr>
            <a:endCxn id="204" idx="1"/>
          </p:cNvCxnSpPr>
          <p:nvPr/>
        </p:nvCxnSpPr>
        <p:spPr>
          <a:xfrm>
            <a:off x="4578610" y="2939692"/>
            <a:ext cx="899400" cy="424500"/>
          </a:xfrm>
          <a:prstGeom prst="straightConnector1">
            <a:avLst/>
          </a:prstGeom>
          <a:noFill/>
          <a:ln cap="flat" cmpd="sng" w="9525">
            <a:solidFill>
              <a:srgbClr val="2196F3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04" name="Shape 204"/>
          <p:cNvSpPr txBox="1"/>
          <p:nvPr/>
        </p:nvSpPr>
        <p:spPr>
          <a:xfrm>
            <a:off x="5478010" y="3132592"/>
            <a:ext cx="2114399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mutable content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307375" y="2710078"/>
            <a:ext cx="42711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020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6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Everything is represented as an object 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287125" y="3660328"/>
            <a:ext cx="71751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020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6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No need to understand specific info about the underlying system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307375" y="4307328"/>
            <a:ext cx="49032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6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Merely interact with well-defined interfaces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07375" y="1181853"/>
            <a:ext cx="72237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96F3"/>
              </a:buClr>
              <a:buSzPct val="100000"/>
              <a:buChar char="❖"/>
            </a:pPr>
            <a:r>
              <a:rPr lang="en" sz="16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The most abstract we could go: </a:t>
            </a:r>
            <a:r>
              <a:rPr lang="en" sz="1600">
                <a:solidFill>
                  <a:srgbClr val="24242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Objects</a:t>
            </a:r>
          </a:p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Monitoring intuition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2345401" y="2740409"/>
            <a:ext cx="4571400" cy="567900"/>
          </a:xfrm>
          <a:prstGeom prst="roundRect">
            <a:avLst>
              <a:gd fmla="val 7142" name="adj"/>
            </a:avLst>
          </a:prstGeom>
          <a:solidFill>
            <a:srgbClr val="60A4E2">
              <a:alpha val="7077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Metrics Collection</a:t>
            </a:r>
          </a:p>
        </p:txBody>
      </p:sp>
      <p:sp>
        <p:nvSpPr>
          <p:cNvPr id="217" name="Shape 217"/>
          <p:cNvSpPr/>
          <p:nvPr/>
        </p:nvSpPr>
        <p:spPr>
          <a:xfrm>
            <a:off x="2345533" y="3307546"/>
            <a:ext cx="4571400" cy="1534200"/>
          </a:xfrm>
          <a:prstGeom prst="roundRect">
            <a:avLst>
              <a:gd fmla="val 1981" name="adj"/>
            </a:avLst>
          </a:prstGeom>
          <a:solidFill>
            <a:srgbClr val="DCDCD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2451092" y="3480737"/>
            <a:ext cx="885000" cy="567900"/>
          </a:xfrm>
          <a:prstGeom prst="roundRect">
            <a:avLst>
              <a:gd fmla="val 714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System1</a:t>
            </a:r>
          </a:p>
        </p:txBody>
      </p:sp>
      <p:sp>
        <p:nvSpPr>
          <p:cNvPr id="219" name="Shape 219"/>
          <p:cNvSpPr/>
          <p:nvPr/>
        </p:nvSpPr>
        <p:spPr>
          <a:xfrm>
            <a:off x="2941795" y="4128296"/>
            <a:ext cx="885000" cy="567900"/>
          </a:xfrm>
          <a:prstGeom prst="roundRect">
            <a:avLst>
              <a:gd fmla="val 714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System5</a:t>
            </a:r>
          </a:p>
        </p:txBody>
      </p:sp>
      <p:sp>
        <p:nvSpPr>
          <p:cNvPr id="220" name="Shape 220"/>
          <p:cNvSpPr/>
          <p:nvPr/>
        </p:nvSpPr>
        <p:spPr>
          <a:xfrm>
            <a:off x="3432498" y="3480737"/>
            <a:ext cx="885000" cy="567900"/>
          </a:xfrm>
          <a:prstGeom prst="roundRect">
            <a:avLst>
              <a:gd fmla="val 714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System2</a:t>
            </a:r>
          </a:p>
        </p:txBody>
      </p:sp>
      <p:sp>
        <p:nvSpPr>
          <p:cNvPr id="221" name="Shape 221"/>
          <p:cNvSpPr/>
          <p:nvPr/>
        </p:nvSpPr>
        <p:spPr>
          <a:xfrm>
            <a:off x="3923201" y="4128296"/>
            <a:ext cx="914700" cy="567900"/>
          </a:xfrm>
          <a:prstGeom prst="roundRect">
            <a:avLst>
              <a:gd fmla="val 714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System6</a:t>
            </a:r>
          </a:p>
        </p:txBody>
      </p:sp>
      <p:sp>
        <p:nvSpPr>
          <p:cNvPr id="222" name="Shape 222"/>
          <p:cNvSpPr/>
          <p:nvPr/>
        </p:nvSpPr>
        <p:spPr>
          <a:xfrm>
            <a:off x="4421039" y="3480737"/>
            <a:ext cx="885000" cy="567900"/>
          </a:xfrm>
          <a:prstGeom prst="roundRect">
            <a:avLst>
              <a:gd fmla="val 714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System3</a:t>
            </a:r>
          </a:p>
        </p:txBody>
      </p:sp>
      <p:sp>
        <p:nvSpPr>
          <p:cNvPr id="223" name="Shape 223"/>
          <p:cNvSpPr/>
          <p:nvPr/>
        </p:nvSpPr>
        <p:spPr>
          <a:xfrm>
            <a:off x="4934252" y="4128296"/>
            <a:ext cx="885000" cy="567900"/>
          </a:xfrm>
          <a:prstGeom prst="roundRect">
            <a:avLst>
              <a:gd fmla="val 714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algn="l">
              <a:spcBef>
                <a:spcPts val="0"/>
              </a:spcBef>
              <a:buNone/>
            </a:pPr>
            <a:r>
              <a:rPr lang="en"/>
              <a:t>     </a:t>
            </a:r>
            <a:r>
              <a:rPr lang="en">
                <a:solidFill>
                  <a:srgbClr val="FFFFFF"/>
                </a:solidFill>
              </a:rPr>
              <a:t>...</a:t>
            </a:r>
          </a:p>
        </p:txBody>
      </p:sp>
      <p:sp>
        <p:nvSpPr>
          <p:cNvPr id="224" name="Shape 224"/>
          <p:cNvSpPr/>
          <p:nvPr/>
        </p:nvSpPr>
        <p:spPr>
          <a:xfrm>
            <a:off x="5402445" y="3480737"/>
            <a:ext cx="885000" cy="567900"/>
          </a:xfrm>
          <a:prstGeom prst="roundRect">
            <a:avLst>
              <a:gd fmla="val 714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System4</a:t>
            </a:r>
          </a:p>
        </p:txBody>
      </p:sp>
      <p:sp>
        <p:nvSpPr>
          <p:cNvPr id="225" name="Shape 225"/>
          <p:cNvSpPr/>
          <p:nvPr/>
        </p:nvSpPr>
        <p:spPr>
          <a:xfrm>
            <a:off x="5915658" y="4128296"/>
            <a:ext cx="936000" cy="567900"/>
          </a:xfrm>
          <a:prstGeom prst="roundRect">
            <a:avLst>
              <a:gd fmla="val 714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SystemN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1148681" y="3772553"/>
            <a:ext cx="8343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Data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Center</a:t>
            </a:r>
          </a:p>
        </p:txBody>
      </p:sp>
      <p:sp>
        <p:nvSpPr>
          <p:cNvPr id="227" name="Shape 227"/>
          <p:cNvSpPr/>
          <p:nvPr/>
        </p:nvSpPr>
        <p:spPr>
          <a:xfrm>
            <a:off x="2345401" y="2180131"/>
            <a:ext cx="4571400" cy="567900"/>
          </a:xfrm>
          <a:prstGeom prst="roundRect">
            <a:avLst>
              <a:gd fmla="val 7142" name="adj"/>
            </a:avLst>
          </a:prstGeom>
          <a:solidFill>
            <a:srgbClr val="A2D889">
              <a:alpha val="91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Metrics Storage</a:t>
            </a:r>
          </a:p>
        </p:txBody>
      </p:sp>
      <p:sp>
        <p:nvSpPr>
          <p:cNvPr id="228" name="Shape 228"/>
          <p:cNvSpPr/>
          <p:nvPr/>
        </p:nvSpPr>
        <p:spPr>
          <a:xfrm>
            <a:off x="2345401" y="1050067"/>
            <a:ext cx="4571400" cy="567900"/>
          </a:xfrm>
          <a:prstGeom prst="roundRect">
            <a:avLst>
              <a:gd fmla="val 7142" name="adj"/>
            </a:avLst>
          </a:prstGeom>
          <a:solidFill>
            <a:srgbClr val="FFAB40">
              <a:alpha val="71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Visualization &amp; Alerting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879024" y="1590367"/>
            <a:ext cx="1386299" cy="11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Real-time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Monitoring Platform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297" y="1146049"/>
            <a:ext cx="385071" cy="379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8398" y="2267172"/>
            <a:ext cx="385071" cy="37616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pic>
        <p:nvPicPr>
          <p:cNvPr id="233" name="Shape 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7264" y="2826372"/>
            <a:ext cx="459110" cy="45290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/>
          <p:nvPr/>
        </p:nvSpPr>
        <p:spPr>
          <a:xfrm>
            <a:off x="2345401" y="1614149"/>
            <a:ext cx="4571400" cy="567899"/>
          </a:xfrm>
          <a:prstGeom prst="roundRect">
            <a:avLst>
              <a:gd fmla="val 7142" name="adj"/>
            </a:avLst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Metrics Analysis</a:t>
            </a:r>
          </a:p>
        </p:txBody>
      </p:sp>
      <p:pic>
        <p:nvPicPr>
          <p:cNvPr id="235" name="Shape 2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0400" y="1702867"/>
            <a:ext cx="385075" cy="3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Distinction of Roles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241975" y="1165150"/>
            <a:ext cx="7112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OntoMon requires a </a:t>
            </a: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System Integrator 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for domain-specific configuration</a:t>
            </a:r>
          </a:p>
        </p:txBody>
      </p:sp>
      <p:sp>
        <p:nvSpPr>
          <p:cNvPr id="243" name="Shape 243"/>
          <p:cNvSpPr/>
          <p:nvPr/>
        </p:nvSpPr>
        <p:spPr>
          <a:xfrm>
            <a:off x="3468613" y="2387638"/>
            <a:ext cx="1260300" cy="720900"/>
          </a:xfrm>
          <a:prstGeom prst="roundRect">
            <a:avLst>
              <a:gd fmla="val 3845" name="adj"/>
            </a:avLst>
          </a:prstGeom>
          <a:solidFill>
            <a:srgbClr val="5B9BD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OntoMon</a:t>
            </a:r>
          </a:p>
        </p:txBody>
      </p:sp>
      <p:sp>
        <p:nvSpPr>
          <p:cNvPr id="244" name="Shape 244"/>
          <p:cNvSpPr/>
          <p:nvPr/>
        </p:nvSpPr>
        <p:spPr>
          <a:xfrm>
            <a:off x="3431394" y="3975151"/>
            <a:ext cx="1354500" cy="664200"/>
          </a:xfrm>
          <a:prstGeom prst="roundRect">
            <a:avLst>
              <a:gd fmla="val 6894" name="adj"/>
            </a:avLst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Target System</a:t>
            </a:r>
          </a:p>
        </p:txBody>
      </p:sp>
      <p:cxnSp>
        <p:nvCxnSpPr>
          <p:cNvPr id="245" name="Shape 245"/>
          <p:cNvCxnSpPr>
            <a:stCxn id="246" idx="0"/>
            <a:endCxn id="243" idx="1"/>
          </p:cNvCxnSpPr>
          <p:nvPr/>
        </p:nvCxnSpPr>
        <p:spPr>
          <a:xfrm rot="-5400000">
            <a:off x="2876625" y="2851327"/>
            <a:ext cx="695100" cy="488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47" name="Shape 247"/>
          <p:cNvCxnSpPr>
            <a:stCxn id="248" idx="1"/>
            <a:endCxn id="249" idx="3"/>
          </p:cNvCxnSpPr>
          <p:nvPr/>
        </p:nvCxnSpPr>
        <p:spPr>
          <a:xfrm rot="10800000">
            <a:off x="4728915" y="2254322"/>
            <a:ext cx="12579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4CAF5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50" name="Shape 250"/>
          <p:cNvCxnSpPr>
            <a:stCxn id="248" idx="2"/>
            <a:endCxn id="244" idx="3"/>
          </p:cNvCxnSpPr>
          <p:nvPr/>
        </p:nvCxnSpPr>
        <p:spPr>
          <a:xfrm rot="5400000">
            <a:off x="4541863" y="2695694"/>
            <a:ext cx="1855500" cy="1367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51" name="Shape 251"/>
          <p:cNvSpPr txBox="1"/>
          <p:nvPr/>
        </p:nvSpPr>
        <p:spPr>
          <a:xfrm>
            <a:off x="2002320" y="2893055"/>
            <a:ext cx="11955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300">
                <a:latin typeface="Montserrat Light"/>
                <a:ea typeface="Montserrat Light"/>
                <a:cs typeface="Montserrat Light"/>
                <a:sym typeface="Montserrat Light"/>
              </a:rPr>
              <a:t>configures</a:t>
            </a:r>
          </a:p>
        </p:txBody>
      </p:sp>
      <p:grpSp>
        <p:nvGrpSpPr>
          <p:cNvPr id="252" name="Shape 252"/>
          <p:cNvGrpSpPr/>
          <p:nvPr/>
        </p:nvGrpSpPr>
        <p:grpSpPr>
          <a:xfrm>
            <a:off x="5986815" y="2022816"/>
            <a:ext cx="895336" cy="503686"/>
            <a:chOff x="6007932" y="2202000"/>
            <a:chExt cx="875206" cy="469200"/>
          </a:xfrm>
        </p:grpSpPr>
        <p:pic>
          <p:nvPicPr>
            <p:cNvPr id="248" name="Shape 2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7932" y="2234822"/>
              <a:ext cx="325803" cy="3667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Shape 253"/>
            <p:cNvSpPr txBox="1"/>
            <p:nvPr/>
          </p:nvSpPr>
          <p:spPr>
            <a:xfrm>
              <a:off x="6211739" y="2202000"/>
              <a:ext cx="671400" cy="4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300">
                  <a:latin typeface="Montserrat"/>
                  <a:ea typeface="Montserrat"/>
                  <a:cs typeface="Montserrat"/>
                  <a:sym typeface="Montserrat"/>
                </a:rPr>
                <a:t>End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300">
                  <a:latin typeface="Montserrat"/>
                  <a:ea typeface="Montserrat"/>
                  <a:cs typeface="Montserrat"/>
                  <a:sym typeface="Montserrat"/>
                </a:rPr>
                <a:t>User</a:t>
              </a:r>
            </a:p>
          </p:txBody>
        </p:sp>
      </p:grpSp>
      <p:sp>
        <p:nvSpPr>
          <p:cNvPr id="254" name="Shape 254"/>
          <p:cNvSpPr txBox="1"/>
          <p:nvPr/>
        </p:nvSpPr>
        <p:spPr>
          <a:xfrm>
            <a:off x="5191320" y="1965725"/>
            <a:ext cx="6279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>
                <a:latin typeface="Montserrat Light"/>
                <a:ea typeface="Montserrat Light"/>
                <a:cs typeface="Montserrat Light"/>
                <a:sym typeface="Montserrat Light"/>
              </a:rPr>
              <a:t>uses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5936315" y="3161157"/>
            <a:ext cx="9771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300">
                <a:latin typeface="Montserrat Light"/>
                <a:ea typeface="Montserrat Light"/>
                <a:cs typeface="Montserrat Light"/>
                <a:sym typeface="Montserrat Light"/>
              </a:rPr>
              <a:t>deploys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5182284" y="2587549"/>
            <a:ext cx="884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>
                <a:latin typeface="Montserrat Light"/>
                <a:ea typeface="Montserrat Light"/>
                <a:cs typeface="Montserrat Light"/>
                <a:sym typeface="Montserrat Light"/>
              </a:rPr>
              <a:t>informs</a:t>
            </a:r>
          </a:p>
        </p:txBody>
      </p:sp>
      <p:cxnSp>
        <p:nvCxnSpPr>
          <p:cNvPr id="257" name="Shape 257"/>
          <p:cNvCxnSpPr>
            <a:stCxn id="243" idx="2"/>
            <a:endCxn id="244" idx="0"/>
          </p:cNvCxnSpPr>
          <p:nvPr/>
        </p:nvCxnSpPr>
        <p:spPr>
          <a:xfrm>
            <a:off x="4098763" y="3108538"/>
            <a:ext cx="9900" cy="866699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58" name="Shape 258"/>
          <p:cNvSpPr txBox="1"/>
          <p:nvPr/>
        </p:nvSpPr>
        <p:spPr>
          <a:xfrm>
            <a:off x="3982592" y="3077591"/>
            <a:ext cx="1033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300">
                <a:latin typeface="Montserrat Light"/>
                <a:ea typeface="Montserrat Light"/>
                <a:cs typeface="Montserrat Light"/>
                <a:sym typeface="Montserrat Light"/>
              </a:rPr>
              <a:t>monitors</a:t>
            </a:r>
          </a:p>
        </p:txBody>
      </p:sp>
      <p:sp>
        <p:nvSpPr>
          <p:cNvPr id="259" name="Shape 2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cxnSp>
        <p:nvCxnSpPr>
          <p:cNvPr id="260" name="Shape 260"/>
          <p:cNvCxnSpPr>
            <a:stCxn id="248" idx="2"/>
            <a:endCxn id="246" idx="3"/>
          </p:cNvCxnSpPr>
          <p:nvPr/>
        </p:nvCxnSpPr>
        <p:spPr>
          <a:xfrm rot="5400000">
            <a:off x="4070863" y="1595294"/>
            <a:ext cx="1226100" cy="2939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cxnSp>
      <p:sp>
        <p:nvSpPr>
          <p:cNvPr id="249" name="Shape 249"/>
          <p:cNvSpPr/>
          <p:nvPr/>
        </p:nvSpPr>
        <p:spPr>
          <a:xfrm>
            <a:off x="3468612" y="2112925"/>
            <a:ext cx="1260300" cy="282900"/>
          </a:xfrm>
          <a:prstGeom prst="roundRect">
            <a:avLst>
              <a:gd fmla="val 3845" name="adj"/>
            </a:avLst>
          </a:prstGeom>
          <a:solidFill>
            <a:srgbClr val="9BB7E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UI</a:t>
            </a:r>
          </a:p>
        </p:txBody>
      </p:sp>
      <p:grpSp>
        <p:nvGrpSpPr>
          <p:cNvPr id="261" name="Shape 261"/>
          <p:cNvGrpSpPr/>
          <p:nvPr/>
        </p:nvGrpSpPr>
        <p:grpSpPr>
          <a:xfrm>
            <a:off x="1706078" y="3434116"/>
            <a:ext cx="1508347" cy="503700"/>
            <a:chOff x="1115219" y="3183696"/>
            <a:chExt cx="1508347" cy="503700"/>
          </a:xfrm>
        </p:grpSpPr>
        <p:sp>
          <p:nvSpPr>
            <p:cNvPr id="262" name="Shape 262"/>
            <p:cNvSpPr txBox="1"/>
            <p:nvPr/>
          </p:nvSpPr>
          <p:spPr>
            <a:xfrm>
              <a:off x="1115219" y="3183696"/>
              <a:ext cx="1146600" cy="5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300">
                  <a:latin typeface="Montserrat"/>
                  <a:ea typeface="Montserrat"/>
                  <a:cs typeface="Montserrat"/>
                  <a:sym typeface="Montserrat"/>
                </a:rPr>
                <a:t>System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300">
                  <a:latin typeface="Montserrat"/>
                  <a:ea typeface="Montserrat"/>
                  <a:cs typeface="Montserrat"/>
                  <a:sym typeface="Montserrat"/>
                </a:rPr>
                <a:t>Integrator</a:t>
              </a:r>
            </a:p>
          </p:txBody>
        </p:sp>
        <p:pic>
          <p:nvPicPr>
            <p:cNvPr id="246" name="Shape 2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54366" y="3192808"/>
              <a:ext cx="469200" cy="469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idx="1" type="body"/>
          </p:nvPr>
        </p:nvSpPr>
        <p:spPr>
          <a:xfrm>
            <a:off x="311700" y="1554975"/>
            <a:ext cx="2337300" cy="26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ct val="100000"/>
              <a:buFont typeface="Open Sans Light"/>
              <a:buChar char="➔"/>
            </a:pPr>
            <a:r>
              <a:rPr b="0" i="0" lang="en" sz="1600" u="none" cap="none" strike="noStrike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Motivation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4C2F4"/>
              </a:buClr>
              <a:buSzPct val="100000"/>
              <a:buFont typeface="Open Sans Light"/>
              <a:buChar char="➔"/>
            </a:pPr>
            <a:r>
              <a:rPr i="0" lang="en" sz="1600" u="none" cap="none" strike="noStrike">
                <a:solidFill>
                  <a:srgbClr val="24242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Design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96F3"/>
              </a:buClr>
              <a:buSzPct val="100000"/>
              <a:buFont typeface="Open Sans SemiBold"/>
              <a:buChar char="➔"/>
            </a:pPr>
            <a:r>
              <a:rPr i="0" lang="en" sz="1600" u="none" cap="none" strike="noStrike">
                <a:solidFill>
                  <a:srgbClr val="24242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Architecture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4C2F4"/>
              </a:buClr>
              <a:buSzPct val="100000"/>
              <a:buFont typeface="Open Sans Light"/>
              <a:buChar char="➔"/>
            </a:pPr>
            <a:r>
              <a:rPr lang="en" sz="1600">
                <a:solidFill>
                  <a:srgbClr val="24242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Demo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4C2F4"/>
              </a:buClr>
              <a:buSzPct val="100000"/>
              <a:buFont typeface="Open Sans Light"/>
              <a:buChar char="➔"/>
            </a:pPr>
            <a:r>
              <a:rPr lang="en" sz="1600">
                <a:solidFill>
                  <a:srgbClr val="24242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Discussion</a:t>
            </a:r>
          </a:p>
        </p:txBody>
      </p:sp>
      <p:sp>
        <p:nvSpPr>
          <p:cNvPr id="268" name="Shape 268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/>
        </p:nvSpPr>
        <p:spPr>
          <a:xfrm>
            <a:off x="972650" y="3914784"/>
            <a:ext cx="6041100" cy="1082400"/>
          </a:xfrm>
          <a:prstGeom prst="roundRect">
            <a:avLst>
              <a:gd fmla="val 1775" name="adj"/>
            </a:avLst>
          </a:prstGeom>
          <a:solidFill>
            <a:srgbClr val="4E86BA">
              <a:alpha val="853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972650" y="2102761"/>
            <a:ext cx="6041100" cy="1727400"/>
          </a:xfrm>
          <a:prstGeom prst="roundRect">
            <a:avLst>
              <a:gd fmla="val 1284" name="adj"/>
            </a:avLst>
          </a:prstGeom>
          <a:solidFill>
            <a:srgbClr val="548FC6">
              <a:alpha val="6196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960780" y="844281"/>
            <a:ext cx="6050400" cy="1169700"/>
          </a:xfrm>
          <a:prstGeom prst="roundRect">
            <a:avLst>
              <a:gd fmla="val 1174" name="adj"/>
            </a:avLst>
          </a:prstGeom>
          <a:solidFill>
            <a:srgbClr val="548FC6">
              <a:alpha val="411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OntoMon </a:t>
            </a: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Architecture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242823" y="1140856"/>
            <a:ext cx="8022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Upper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Layer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212193" y="2678154"/>
            <a:ext cx="8439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Middle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Layer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354272" y="4167747"/>
            <a:ext cx="6771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Base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Layer</a:t>
            </a:r>
          </a:p>
        </p:txBody>
      </p:sp>
      <p:grpSp>
        <p:nvGrpSpPr>
          <p:cNvPr id="283" name="Shape 283"/>
          <p:cNvGrpSpPr/>
          <p:nvPr/>
        </p:nvGrpSpPr>
        <p:grpSpPr>
          <a:xfrm>
            <a:off x="2641545" y="975406"/>
            <a:ext cx="914100" cy="736500"/>
            <a:chOff x="4861125" y="980113"/>
            <a:chExt cx="914100" cy="736500"/>
          </a:xfrm>
        </p:grpSpPr>
        <p:sp>
          <p:nvSpPr>
            <p:cNvPr id="284" name="Shape 284"/>
            <p:cNvSpPr/>
            <p:nvPr/>
          </p:nvSpPr>
          <p:spPr>
            <a:xfrm>
              <a:off x="4861125" y="980113"/>
              <a:ext cx="914100" cy="736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Graph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Composer</a:t>
              </a:r>
            </a:p>
          </p:txBody>
        </p:sp>
        <p:pic>
          <p:nvPicPr>
            <p:cNvPr id="285" name="Shape 2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85540" y="1427364"/>
              <a:ext cx="234599" cy="2439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6" name="Shape 286"/>
          <p:cNvGrpSpPr/>
          <p:nvPr/>
        </p:nvGrpSpPr>
        <p:grpSpPr>
          <a:xfrm>
            <a:off x="4324311" y="975406"/>
            <a:ext cx="914100" cy="736500"/>
            <a:chOff x="6257350" y="980109"/>
            <a:chExt cx="914100" cy="736500"/>
          </a:xfrm>
        </p:grpSpPr>
        <p:sp>
          <p:nvSpPr>
            <p:cNvPr id="287" name="Shape 287"/>
            <p:cNvSpPr/>
            <p:nvPr/>
          </p:nvSpPr>
          <p:spPr>
            <a:xfrm>
              <a:off x="6257350" y="980109"/>
              <a:ext cx="914100" cy="736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Web UI</a:t>
              </a:r>
            </a:p>
          </p:txBody>
        </p:sp>
        <p:pic>
          <p:nvPicPr>
            <p:cNvPr id="288" name="Shape 2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98023" y="1421002"/>
              <a:ext cx="234600" cy="234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9" name="Shape 289"/>
          <p:cNvGrpSpPr/>
          <p:nvPr/>
        </p:nvGrpSpPr>
        <p:grpSpPr>
          <a:xfrm>
            <a:off x="1094909" y="2497774"/>
            <a:ext cx="843900" cy="726188"/>
            <a:chOff x="3633089" y="2369174"/>
            <a:chExt cx="843900" cy="736500"/>
          </a:xfrm>
        </p:grpSpPr>
        <p:sp>
          <p:nvSpPr>
            <p:cNvPr id="290" name="Shape 290"/>
            <p:cNvSpPr/>
            <p:nvPr/>
          </p:nvSpPr>
          <p:spPr>
            <a:xfrm>
              <a:off x="3633089" y="2369174"/>
              <a:ext cx="843900" cy="736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Metrics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Collector</a:t>
              </a:r>
            </a:p>
          </p:txBody>
        </p:sp>
        <p:pic>
          <p:nvPicPr>
            <p:cNvPr id="291" name="Shape 291"/>
            <p:cNvPicPr preferRelativeResize="0"/>
            <p:nvPr/>
          </p:nvPicPr>
          <p:blipFill rotWithShape="1">
            <a:blip r:embed="rId5">
              <a:alphaModFix/>
            </a:blip>
            <a:srcRect b="38541" l="0" r="19354" t="31525"/>
            <a:stretch/>
          </p:blipFill>
          <p:spPr>
            <a:xfrm>
              <a:off x="3798488" y="2827537"/>
              <a:ext cx="529825" cy="196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2" name="Shape 292"/>
          <p:cNvGrpSpPr/>
          <p:nvPr/>
        </p:nvGrpSpPr>
        <p:grpSpPr>
          <a:xfrm>
            <a:off x="3526127" y="4036269"/>
            <a:ext cx="1326383" cy="451569"/>
            <a:chOff x="4869610" y="3950944"/>
            <a:chExt cx="1326383" cy="451569"/>
          </a:xfrm>
        </p:grpSpPr>
        <p:cxnSp>
          <p:nvCxnSpPr>
            <p:cNvPr id="293" name="Shape 293"/>
            <p:cNvCxnSpPr>
              <a:endCxn id="294" idx="3"/>
            </p:cNvCxnSpPr>
            <p:nvPr/>
          </p:nvCxnSpPr>
          <p:spPr>
            <a:xfrm rot="10800000">
              <a:off x="4871493" y="4402513"/>
              <a:ext cx="1324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295" name="Shape 295"/>
            <p:cNvSpPr txBox="1"/>
            <p:nvPr/>
          </p:nvSpPr>
          <p:spPr>
            <a:xfrm>
              <a:off x="4869610" y="3950944"/>
              <a:ext cx="914100" cy="2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formally </a:t>
              </a:r>
              <a:r>
                <a:rPr lang="en" sz="10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describes</a:t>
              </a:r>
            </a:p>
          </p:txBody>
        </p:sp>
      </p:grpSp>
      <p:grpSp>
        <p:nvGrpSpPr>
          <p:cNvPr id="296" name="Shape 296"/>
          <p:cNvGrpSpPr/>
          <p:nvPr/>
        </p:nvGrpSpPr>
        <p:grpSpPr>
          <a:xfrm>
            <a:off x="1867275" y="2476485"/>
            <a:ext cx="808800" cy="385283"/>
            <a:chOff x="3282068" y="2328376"/>
            <a:chExt cx="808800" cy="385283"/>
          </a:xfrm>
        </p:grpSpPr>
        <p:cxnSp>
          <p:nvCxnSpPr>
            <p:cNvPr id="297" name="Shape 297"/>
            <p:cNvCxnSpPr>
              <a:stCxn id="290" idx="3"/>
              <a:endCxn id="298" idx="1"/>
            </p:cNvCxnSpPr>
            <p:nvPr/>
          </p:nvCxnSpPr>
          <p:spPr>
            <a:xfrm>
              <a:off x="3353602" y="2712759"/>
              <a:ext cx="689700" cy="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299" name="Shape 299"/>
            <p:cNvSpPr txBox="1"/>
            <p:nvPr/>
          </p:nvSpPr>
          <p:spPr>
            <a:xfrm>
              <a:off x="3282068" y="2328376"/>
              <a:ext cx="808800" cy="35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lang="en" sz="10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ommits metrics</a:t>
              </a:r>
            </a:p>
          </p:txBody>
        </p:sp>
      </p:grpSp>
      <p:grpSp>
        <p:nvGrpSpPr>
          <p:cNvPr id="300" name="Shape 300"/>
          <p:cNvGrpSpPr/>
          <p:nvPr/>
        </p:nvGrpSpPr>
        <p:grpSpPr>
          <a:xfrm>
            <a:off x="3539440" y="2447523"/>
            <a:ext cx="835512" cy="457200"/>
            <a:chOff x="4882924" y="2539047"/>
            <a:chExt cx="835512" cy="457200"/>
          </a:xfrm>
        </p:grpSpPr>
        <p:cxnSp>
          <p:nvCxnSpPr>
            <p:cNvPr id="301" name="Shape 301"/>
            <p:cNvCxnSpPr/>
            <p:nvPr/>
          </p:nvCxnSpPr>
          <p:spPr>
            <a:xfrm rot="10800000">
              <a:off x="4882924" y="2953392"/>
              <a:ext cx="799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302" name="Shape 302"/>
            <p:cNvSpPr txBox="1"/>
            <p:nvPr/>
          </p:nvSpPr>
          <p:spPr>
            <a:xfrm>
              <a:off x="4949836" y="2539047"/>
              <a:ext cx="76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</a:t>
              </a:r>
              <a:r>
                <a:rPr lang="en" sz="10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etrieves metrics</a:t>
              </a:r>
            </a:p>
          </p:txBody>
        </p:sp>
      </p:grpSp>
      <p:grpSp>
        <p:nvGrpSpPr>
          <p:cNvPr id="303" name="Shape 303"/>
          <p:cNvGrpSpPr/>
          <p:nvPr/>
        </p:nvGrpSpPr>
        <p:grpSpPr>
          <a:xfrm>
            <a:off x="5184536" y="2505706"/>
            <a:ext cx="768600" cy="356162"/>
            <a:chOff x="6523130" y="2627228"/>
            <a:chExt cx="768600" cy="356162"/>
          </a:xfrm>
        </p:grpSpPr>
        <p:cxnSp>
          <p:nvCxnSpPr>
            <p:cNvPr id="304" name="Shape 304"/>
            <p:cNvCxnSpPr>
              <a:stCxn id="305" idx="3"/>
              <a:endCxn id="306" idx="1"/>
            </p:cNvCxnSpPr>
            <p:nvPr/>
          </p:nvCxnSpPr>
          <p:spPr>
            <a:xfrm>
              <a:off x="6557565" y="2983390"/>
              <a:ext cx="727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307" name="Shape 307"/>
            <p:cNvSpPr txBox="1"/>
            <p:nvPr/>
          </p:nvSpPr>
          <p:spPr>
            <a:xfrm>
              <a:off x="6523130" y="2627228"/>
              <a:ext cx="768600" cy="3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posts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updates</a:t>
              </a:r>
            </a:p>
          </p:txBody>
        </p:sp>
      </p:grpSp>
      <p:grpSp>
        <p:nvGrpSpPr>
          <p:cNvPr id="308" name="Shape 308"/>
          <p:cNvGrpSpPr/>
          <p:nvPr/>
        </p:nvGrpSpPr>
        <p:grpSpPr>
          <a:xfrm>
            <a:off x="1111646" y="3223963"/>
            <a:ext cx="1779813" cy="895500"/>
            <a:chOff x="2440460" y="3330156"/>
            <a:chExt cx="1779813" cy="895500"/>
          </a:xfrm>
        </p:grpSpPr>
        <p:cxnSp>
          <p:nvCxnSpPr>
            <p:cNvPr id="309" name="Shape 309"/>
            <p:cNvCxnSpPr>
              <a:stCxn id="290" idx="2"/>
              <a:endCxn id="294" idx="0"/>
            </p:cNvCxnSpPr>
            <p:nvPr/>
          </p:nvCxnSpPr>
          <p:spPr>
            <a:xfrm>
              <a:off x="2845673" y="3330156"/>
              <a:ext cx="1374600" cy="895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310" name="Shape 310"/>
            <p:cNvSpPr txBox="1"/>
            <p:nvPr/>
          </p:nvSpPr>
          <p:spPr>
            <a:xfrm>
              <a:off x="2440460" y="3341795"/>
              <a:ext cx="689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collects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metrics</a:t>
              </a:r>
            </a:p>
          </p:txBody>
        </p:sp>
      </p:grpSp>
      <p:grpSp>
        <p:nvGrpSpPr>
          <p:cNvPr id="311" name="Shape 311"/>
          <p:cNvGrpSpPr/>
          <p:nvPr/>
        </p:nvGrpSpPr>
        <p:grpSpPr>
          <a:xfrm>
            <a:off x="2337639" y="1711906"/>
            <a:ext cx="768156" cy="781800"/>
            <a:chOff x="3666452" y="1845339"/>
            <a:chExt cx="768156" cy="781800"/>
          </a:xfrm>
        </p:grpSpPr>
        <p:cxnSp>
          <p:nvCxnSpPr>
            <p:cNvPr id="312" name="Shape 312"/>
            <p:cNvCxnSpPr>
              <a:stCxn id="284" idx="2"/>
              <a:endCxn id="298" idx="0"/>
            </p:cNvCxnSpPr>
            <p:nvPr/>
          </p:nvCxnSpPr>
          <p:spPr>
            <a:xfrm>
              <a:off x="4427409" y="1845339"/>
              <a:ext cx="7200" cy="78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313" name="Shape 313"/>
            <p:cNvSpPr txBox="1"/>
            <p:nvPr/>
          </p:nvSpPr>
          <p:spPr>
            <a:xfrm>
              <a:off x="3666452" y="1850279"/>
              <a:ext cx="729000" cy="2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</a:t>
              </a:r>
              <a:r>
                <a:rPr lang="en" sz="10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etrieves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metrics</a:t>
              </a:r>
            </a:p>
          </p:txBody>
        </p:sp>
      </p:grpSp>
      <p:grpSp>
        <p:nvGrpSpPr>
          <p:cNvPr id="314" name="Shape 314"/>
          <p:cNvGrpSpPr/>
          <p:nvPr/>
        </p:nvGrpSpPr>
        <p:grpSpPr>
          <a:xfrm>
            <a:off x="3555645" y="1021277"/>
            <a:ext cx="784693" cy="322378"/>
            <a:chOff x="4884459" y="1239162"/>
            <a:chExt cx="784693" cy="322378"/>
          </a:xfrm>
        </p:grpSpPr>
        <p:cxnSp>
          <p:nvCxnSpPr>
            <p:cNvPr id="315" name="Shape 315"/>
            <p:cNvCxnSpPr>
              <a:stCxn id="284" idx="3"/>
              <a:endCxn id="287" idx="1"/>
            </p:cNvCxnSpPr>
            <p:nvPr/>
          </p:nvCxnSpPr>
          <p:spPr>
            <a:xfrm>
              <a:off x="4884459" y="1561541"/>
              <a:ext cx="768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stealth"/>
              <a:tailEnd len="lg" w="lg" type="none"/>
            </a:ln>
          </p:spPr>
        </p:cxnSp>
        <p:sp>
          <p:nvSpPr>
            <p:cNvPr id="316" name="Shape 316"/>
            <p:cNvSpPr txBox="1"/>
            <p:nvPr/>
          </p:nvSpPr>
          <p:spPr>
            <a:xfrm>
              <a:off x="4900552" y="1239162"/>
              <a:ext cx="768600" cy="2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embeds graphs</a:t>
              </a:r>
            </a:p>
          </p:txBody>
        </p:sp>
      </p:grpSp>
      <p:grpSp>
        <p:nvGrpSpPr>
          <p:cNvPr id="317" name="Shape 317"/>
          <p:cNvGrpSpPr/>
          <p:nvPr/>
        </p:nvGrpSpPr>
        <p:grpSpPr>
          <a:xfrm>
            <a:off x="4333971" y="2493619"/>
            <a:ext cx="885000" cy="736500"/>
            <a:chOff x="5596625" y="2412649"/>
            <a:chExt cx="885000" cy="736500"/>
          </a:xfrm>
        </p:grpSpPr>
        <p:sp>
          <p:nvSpPr>
            <p:cNvPr id="305" name="Shape 305"/>
            <p:cNvSpPr/>
            <p:nvPr/>
          </p:nvSpPr>
          <p:spPr>
            <a:xfrm>
              <a:off x="5596625" y="2412649"/>
              <a:ext cx="885000" cy="736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Observer</a:t>
              </a:r>
            </a:p>
          </p:txBody>
        </p:sp>
        <p:pic>
          <p:nvPicPr>
            <p:cNvPr id="318" name="Shape 318"/>
            <p:cNvPicPr preferRelativeResize="0"/>
            <p:nvPr/>
          </p:nvPicPr>
          <p:blipFill rotWithShape="1">
            <a:blip r:embed="rId6">
              <a:alphaModFix/>
            </a:blip>
            <a:srcRect b="11507" l="13859" r="12773" t="13326"/>
            <a:stretch/>
          </p:blipFill>
          <p:spPr>
            <a:xfrm>
              <a:off x="5914034" y="2847574"/>
              <a:ext cx="261280" cy="267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9" name="Shape 319"/>
          <p:cNvGrpSpPr/>
          <p:nvPr/>
        </p:nvGrpSpPr>
        <p:grpSpPr>
          <a:xfrm>
            <a:off x="5946265" y="2505619"/>
            <a:ext cx="885000" cy="712500"/>
            <a:chOff x="7220537" y="2402879"/>
            <a:chExt cx="885000" cy="712500"/>
          </a:xfrm>
        </p:grpSpPr>
        <p:sp>
          <p:nvSpPr>
            <p:cNvPr id="306" name="Shape 306"/>
            <p:cNvSpPr/>
            <p:nvPr/>
          </p:nvSpPr>
          <p:spPr>
            <a:xfrm>
              <a:off x="7220537" y="2402879"/>
              <a:ext cx="885000" cy="71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Server</a:t>
              </a:r>
            </a:p>
          </p:txBody>
        </p:sp>
        <p:pic>
          <p:nvPicPr>
            <p:cNvPr id="320" name="Shape 320"/>
            <p:cNvPicPr preferRelativeResize="0"/>
            <p:nvPr/>
          </p:nvPicPr>
          <p:blipFill rotWithShape="1">
            <a:blip r:embed="rId7">
              <a:alphaModFix/>
            </a:blip>
            <a:srcRect b="0" l="0" r="24179" t="0"/>
            <a:stretch/>
          </p:blipFill>
          <p:spPr>
            <a:xfrm>
              <a:off x="7408234" y="2845056"/>
              <a:ext cx="548700" cy="1944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1" name="Shape 321"/>
          <p:cNvSpPr txBox="1"/>
          <p:nvPr>
            <p:ph idx="12" type="sldNum"/>
          </p:nvPr>
        </p:nvSpPr>
        <p:spPr>
          <a:xfrm>
            <a:off x="8540914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grpSp>
        <p:nvGrpSpPr>
          <p:cNvPr id="322" name="Shape 322"/>
          <p:cNvGrpSpPr/>
          <p:nvPr/>
        </p:nvGrpSpPr>
        <p:grpSpPr>
          <a:xfrm>
            <a:off x="2254810" y="4119589"/>
            <a:ext cx="1273200" cy="736500"/>
            <a:chOff x="3626410" y="4198480"/>
            <a:chExt cx="1273200" cy="736500"/>
          </a:xfrm>
        </p:grpSpPr>
        <p:sp>
          <p:nvSpPr>
            <p:cNvPr id="294" name="Shape 294"/>
            <p:cNvSpPr/>
            <p:nvPr/>
          </p:nvSpPr>
          <p:spPr>
            <a:xfrm>
              <a:off x="3626410" y="4198480"/>
              <a:ext cx="1273200" cy="7365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Target System</a:t>
              </a:r>
            </a:p>
          </p:txBody>
        </p:sp>
        <p:grpSp>
          <p:nvGrpSpPr>
            <p:cNvPr id="323" name="Shape 323"/>
            <p:cNvGrpSpPr/>
            <p:nvPr/>
          </p:nvGrpSpPr>
          <p:grpSpPr>
            <a:xfrm>
              <a:off x="3860510" y="4561170"/>
              <a:ext cx="830848" cy="326639"/>
              <a:chOff x="3936710" y="4570949"/>
              <a:chExt cx="830848" cy="326639"/>
            </a:xfrm>
          </p:grpSpPr>
          <p:grpSp>
            <p:nvGrpSpPr>
              <p:cNvPr id="324" name="Shape 324"/>
              <p:cNvGrpSpPr/>
              <p:nvPr/>
            </p:nvGrpSpPr>
            <p:grpSpPr>
              <a:xfrm>
                <a:off x="3936710" y="4570949"/>
                <a:ext cx="830848" cy="255295"/>
                <a:chOff x="1446969" y="4234600"/>
                <a:chExt cx="895696" cy="285980"/>
              </a:xfrm>
            </p:grpSpPr>
            <p:sp>
              <p:nvSpPr>
                <p:cNvPr id="325" name="Shape 325"/>
                <p:cNvSpPr/>
                <p:nvPr/>
              </p:nvSpPr>
              <p:spPr>
                <a:xfrm>
                  <a:off x="1446969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Shape 326"/>
                <p:cNvSpPr/>
                <p:nvPr/>
              </p:nvSpPr>
              <p:spPr>
                <a:xfrm>
                  <a:off x="1662089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Shape 327"/>
                <p:cNvSpPr/>
                <p:nvPr/>
              </p:nvSpPr>
              <p:spPr>
                <a:xfrm>
                  <a:off x="1518675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Shape 328"/>
                <p:cNvSpPr/>
                <p:nvPr/>
              </p:nvSpPr>
              <p:spPr>
                <a:xfrm>
                  <a:off x="1890491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Shape 329"/>
                <p:cNvSpPr/>
                <p:nvPr/>
              </p:nvSpPr>
              <p:spPr>
                <a:xfrm>
                  <a:off x="2121865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Shape 330"/>
                <p:cNvSpPr/>
                <p:nvPr/>
              </p:nvSpPr>
              <p:spPr>
                <a:xfrm>
                  <a:off x="1988994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Shape 331"/>
                <p:cNvSpPr/>
                <p:nvPr/>
              </p:nvSpPr>
              <p:spPr>
                <a:xfrm>
                  <a:off x="1756808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2" name="Shape 332"/>
              <p:cNvSpPr/>
              <p:nvPr/>
            </p:nvSpPr>
            <p:spPr>
              <a:xfrm>
                <a:off x="4085014" y="4702589"/>
                <a:ext cx="204900" cy="195000"/>
              </a:xfrm>
              <a:prstGeom prst="cube">
                <a:avLst>
                  <a:gd fmla="val 25000" name="adj"/>
                </a:avLst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Shape 333"/>
              <p:cNvSpPr/>
              <p:nvPr/>
            </p:nvSpPr>
            <p:spPr>
              <a:xfrm>
                <a:off x="4281830" y="4700144"/>
                <a:ext cx="204900" cy="195000"/>
              </a:xfrm>
              <a:prstGeom prst="cube">
                <a:avLst>
                  <a:gd fmla="val 25000" name="adj"/>
                </a:avLst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4" name="Shape 334"/>
          <p:cNvGrpSpPr/>
          <p:nvPr/>
        </p:nvGrpSpPr>
        <p:grpSpPr>
          <a:xfrm>
            <a:off x="4781361" y="1711906"/>
            <a:ext cx="1247700" cy="792600"/>
            <a:chOff x="4781361" y="1747542"/>
            <a:chExt cx="1247700" cy="792600"/>
          </a:xfrm>
        </p:grpSpPr>
        <p:sp>
          <p:nvSpPr>
            <p:cNvPr id="335" name="Shape 335"/>
            <p:cNvSpPr txBox="1"/>
            <p:nvPr/>
          </p:nvSpPr>
          <p:spPr>
            <a:xfrm>
              <a:off x="4803727" y="1804245"/>
              <a:ext cx="677100" cy="2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queries</a:t>
              </a:r>
            </a:p>
          </p:txBody>
        </p:sp>
        <p:cxnSp>
          <p:nvCxnSpPr>
            <p:cNvPr id="336" name="Shape 336"/>
            <p:cNvCxnSpPr>
              <a:stCxn id="287" idx="2"/>
            </p:cNvCxnSpPr>
            <p:nvPr/>
          </p:nvCxnSpPr>
          <p:spPr>
            <a:xfrm flipH="1" rot="-5400000">
              <a:off x="5008911" y="1519992"/>
              <a:ext cx="792600" cy="1247700"/>
            </a:xfrm>
            <a:prstGeom prst="curved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grpSp>
        <p:nvGrpSpPr>
          <p:cNvPr id="337" name="Shape 337"/>
          <p:cNvGrpSpPr/>
          <p:nvPr/>
        </p:nvGrpSpPr>
        <p:grpSpPr>
          <a:xfrm>
            <a:off x="5238265" y="1343719"/>
            <a:ext cx="1875882" cy="1161900"/>
            <a:chOff x="5238265" y="1379355"/>
            <a:chExt cx="1875882" cy="1161900"/>
          </a:xfrm>
        </p:grpSpPr>
        <p:sp>
          <p:nvSpPr>
            <p:cNvPr id="338" name="Shape 338"/>
            <p:cNvSpPr txBox="1"/>
            <p:nvPr/>
          </p:nvSpPr>
          <p:spPr>
            <a:xfrm>
              <a:off x="6291847" y="2140057"/>
              <a:ext cx="822300" cy="2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responds</a:t>
              </a:r>
            </a:p>
          </p:txBody>
        </p:sp>
        <p:cxnSp>
          <p:nvCxnSpPr>
            <p:cNvPr id="339" name="Shape 339"/>
            <p:cNvCxnSpPr>
              <a:stCxn id="306" idx="0"/>
              <a:endCxn id="287" idx="3"/>
            </p:cNvCxnSpPr>
            <p:nvPr/>
          </p:nvCxnSpPr>
          <p:spPr>
            <a:xfrm flipH="1" rot="5400000">
              <a:off x="5232565" y="1385055"/>
              <a:ext cx="1161900" cy="1150500"/>
            </a:xfrm>
            <a:prstGeom prst="curved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grpSp>
        <p:nvGrpSpPr>
          <p:cNvPr id="340" name="Shape 340"/>
          <p:cNvGrpSpPr/>
          <p:nvPr/>
        </p:nvGrpSpPr>
        <p:grpSpPr>
          <a:xfrm>
            <a:off x="5254155" y="966893"/>
            <a:ext cx="1513487" cy="392779"/>
            <a:chOff x="6778155" y="1002529"/>
            <a:chExt cx="1513487" cy="392779"/>
          </a:xfrm>
        </p:grpSpPr>
        <p:grpSp>
          <p:nvGrpSpPr>
            <p:cNvPr id="341" name="Shape 341"/>
            <p:cNvGrpSpPr/>
            <p:nvPr/>
          </p:nvGrpSpPr>
          <p:grpSpPr>
            <a:xfrm>
              <a:off x="7482855" y="1002529"/>
              <a:ext cx="808787" cy="392779"/>
              <a:chOff x="8085640" y="1075201"/>
              <a:chExt cx="888093" cy="468934"/>
            </a:xfrm>
          </p:grpSpPr>
          <p:pic>
            <p:nvPicPr>
              <p:cNvPr id="342" name="Shape 34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085640" y="1157671"/>
                <a:ext cx="314898" cy="3864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3" name="Shape 343"/>
              <p:cNvSpPr txBox="1"/>
              <p:nvPr/>
            </p:nvSpPr>
            <p:spPr>
              <a:xfrm>
                <a:off x="8371334" y="1075201"/>
                <a:ext cx="602400" cy="33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000">
                    <a:solidFill>
                      <a:srgbClr val="272727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End User</a:t>
                </a:r>
              </a:p>
            </p:txBody>
          </p:sp>
        </p:grpSp>
        <p:cxnSp>
          <p:nvCxnSpPr>
            <p:cNvPr id="344" name="Shape 344"/>
            <p:cNvCxnSpPr>
              <a:stCxn id="342" idx="1"/>
            </p:cNvCxnSpPr>
            <p:nvPr/>
          </p:nvCxnSpPr>
          <p:spPr>
            <a:xfrm rot="10800000">
              <a:off x="6778155" y="1229257"/>
              <a:ext cx="704700" cy="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lg" w="lg" type="none"/>
              <a:tailEnd len="lg" w="lg" type="stealth"/>
            </a:ln>
          </p:spPr>
        </p:cxnSp>
      </p:grpSp>
      <p:grpSp>
        <p:nvGrpSpPr>
          <p:cNvPr id="345" name="Shape 345"/>
          <p:cNvGrpSpPr/>
          <p:nvPr/>
        </p:nvGrpSpPr>
        <p:grpSpPr>
          <a:xfrm>
            <a:off x="7013328" y="844306"/>
            <a:ext cx="1513500" cy="1169700"/>
            <a:chOff x="7006715" y="903700"/>
            <a:chExt cx="1513500" cy="1169700"/>
          </a:xfrm>
        </p:grpSpPr>
        <p:sp>
          <p:nvSpPr>
            <p:cNvPr id="346" name="Shape 346"/>
            <p:cNvSpPr/>
            <p:nvPr/>
          </p:nvSpPr>
          <p:spPr>
            <a:xfrm>
              <a:off x="7006715" y="903700"/>
              <a:ext cx="1513500" cy="1169700"/>
            </a:xfrm>
            <a:prstGeom prst="roundRect">
              <a:avLst>
                <a:gd fmla="val 1292" name="adj"/>
              </a:avLst>
            </a:pr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" name="Shape 347"/>
            <p:cNvSpPr txBox="1"/>
            <p:nvPr/>
          </p:nvSpPr>
          <p:spPr>
            <a:xfrm>
              <a:off x="7177100" y="1220409"/>
              <a:ext cx="1183200" cy="57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sz="110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Clients</a:t>
              </a:r>
            </a:p>
          </p:txBody>
        </p:sp>
      </p:grpSp>
      <p:grpSp>
        <p:nvGrpSpPr>
          <p:cNvPr id="348" name="Shape 348"/>
          <p:cNvGrpSpPr/>
          <p:nvPr/>
        </p:nvGrpSpPr>
        <p:grpSpPr>
          <a:xfrm>
            <a:off x="7013328" y="2102754"/>
            <a:ext cx="1513500" cy="1727399"/>
            <a:chOff x="7016500" y="2147300"/>
            <a:chExt cx="1513500" cy="1727400"/>
          </a:xfrm>
        </p:grpSpPr>
        <p:sp>
          <p:nvSpPr>
            <p:cNvPr id="349" name="Shape 349"/>
            <p:cNvSpPr/>
            <p:nvPr/>
          </p:nvSpPr>
          <p:spPr>
            <a:xfrm>
              <a:off x="7016500" y="2147300"/>
              <a:ext cx="1513500" cy="1727400"/>
            </a:xfrm>
            <a:prstGeom prst="roundRect">
              <a:avLst>
                <a:gd fmla="val 123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" name="Shape 350"/>
            <p:cNvSpPr txBox="1"/>
            <p:nvPr/>
          </p:nvSpPr>
          <p:spPr>
            <a:xfrm>
              <a:off x="7188971" y="2649320"/>
              <a:ext cx="11832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10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Monitoring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10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Core</a:t>
              </a:r>
            </a:p>
          </p:txBody>
        </p:sp>
      </p:grpSp>
      <p:grpSp>
        <p:nvGrpSpPr>
          <p:cNvPr id="351" name="Shape 351"/>
          <p:cNvGrpSpPr/>
          <p:nvPr/>
        </p:nvGrpSpPr>
        <p:grpSpPr>
          <a:xfrm>
            <a:off x="7014050" y="3914840"/>
            <a:ext cx="1513500" cy="1082414"/>
            <a:chOff x="7014050" y="3962302"/>
            <a:chExt cx="1513500" cy="1036200"/>
          </a:xfrm>
        </p:grpSpPr>
        <p:sp>
          <p:nvSpPr>
            <p:cNvPr id="352" name="Shape 352"/>
            <p:cNvSpPr/>
            <p:nvPr/>
          </p:nvSpPr>
          <p:spPr>
            <a:xfrm>
              <a:off x="7014050" y="3962302"/>
              <a:ext cx="1513500" cy="1036200"/>
            </a:xfrm>
            <a:prstGeom prst="roundRect">
              <a:avLst>
                <a:gd fmla="val 1608" name="adj"/>
              </a:avLst>
            </a:pr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" name="Shape 353"/>
            <p:cNvSpPr txBox="1"/>
            <p:nvPr/>
          </p:nvSpPr>
          <p:spPr>
            <a:xfrm>
              <a:off x="7143979" y="4162975"/>
              <a:ext cx="1273200" cy="57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10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Infrastructure</a:t>
              </a:r>
            </a:p>
          </p:txBody>
        </p:sp>
      </p:grpSp>
      <p:grpSp>
        <p:nvGrpSpPr>
          <p:cNvPr id="354" name="Shape 354"/>
          <p:cNvGrpSpPr/>
          <p:nvPr/>
        </p:nvGrpSpPr>
        <p:grpSpPr>
          <a:xfrm>
            <a:off x="7775119" y="1723414"/>
            <a:ext cx="826356" cy="651044"/>
            <a:chOff x="7787193" y="1770865"/>
            <a:chExt cx="700302" cy="651044"/>
          </a:xfrm>
        </p:grpSpPr>
        <p:cxnSp>
          <p:nvCxnSpPr>
            <p:cNvPr id="355" name="Shape 355"/>
            <p:cNvCxnSpPr/>
            <p:nvPr/>
          </p:nvCxnSpPr>
          <p:spPr>
            <a:xfrm>
              <a:off x="7787193" y="1797009"/>
              <a:ext cx="2100" cy="6249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stealth"/>
              <a:tailEnd len="lg" w="lg" type="stealth"/>
            </a:ln>
          </p:spPr>
        </p:cxnSp>
        <p:sp>
          <p:nvSpPr>
            <p:cNvPr id="356" name="Shape 356"/>
            <p:cNvSpPr txBox="1"/>
            <p:nvPr/>
          </p:nvSpPr>
          <p:spPr>
            <a:xfrm>
              <a:off x="7857795" y="1770865"/>
              <a:ext cx="629700" cy="64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90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HTTP JSON API</a:t>
              </a:r>
            </a:p>
          </p:txBody>
        </p:sp>
      </p:grpSp>
      <p:grpSp>
        <p:nvGrpSpPr>
          <p:cNvPr id="357" name="Shape 357"/>
          <p:cNvGrpSpPr/>
          <p:nvPr/>
        </p:nvGrpSpPr>
        <p:grpSpPr>
          <a:xfrm>
            <a:off x="7751963" y="3545471"/>
            <a:ext cx="768015" cy="689400"/>
            <a:chOff x="7775689" y="3557350"/>
            <a:chExt cx="798352" cy="689400"/>
          </a:xfrm>
        </p:grpSpPr>
        <p:cxnSp>
          <p:nvCxnSpPr>
            <p:cNvPr id="358" name="Shape 358"/>
            <p:cNvCxnSpPr/>
            <p:nvPr/>
          </p:nvCxnSpPr>
          <p:spPr>
            <a:xfrm>
              <a:off x="7775689" y="3557350"/>
              <a:ext cx="1800" cy="6894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stealth"/>
              <a:tailEnd len="lg" w="lg" type="stealth"/>
            </a:ln>
          </p:spPr>
        </p:cxnSp>
        <p:sp>
          <p:nvSpPr>
            <p:cNvPr id="359" name="Shape 359"/>
            <p:cNvSpPr txBox="1"/>
            <p:nvPr/>
          </p:nvSpPr>
          <p:spPr>
            <a:xfrm>
              <a:off x="7813242" y="3604136"/>
              <a:ext cx="760800" cy="57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90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HTTP</a:t>
              </a:r>
              <a:r>
                <a:rPr lang="en" sz="90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JSON API</a:t>
              </a:r>
            </a:p>
          </p:txBody>
        </p:sp>
      </p:grpSp>
      <p:grpSp>
        <p:nvGrpSpPr>
          <p:cNvPr id="360" name="Shape 360"/>
          <p:cNvGrpSpPr/>
          <p:nvPr/>
        </p:nvGrpSpPr>
        <p:grpSpPr>
          <a:xfrm>
            <a:off x="4359398" y="4119503"/>
            <a:ext cx="843900" cy="736500"/>
            <a:chOff x="4359398" y="4119503"/>
            <a:chExt cx="843900" cy="736500"/>
          </a:xfrm>
        </p:grpSpPr>
        <p:sp>
          <p:nvSpPr>
            <p:cNvPr id="361" name="Shape 361"/>
            <p:cNvSpPr/>
            <p:nvPr/>
          </p:nvSpPr>
          <p:spPr>
            <a:xfrm>
              <a:off x="4359398" y="4119503"/>
              <a:ext cx="843900" cy="736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Ontology</a:t>
              </a:r>
            </a:p>
          </p:txBody>
        </p:sp>
        <p:pic>
          <p:nvPicPr>
            <p:cNvPr id="362" name="Shape 36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02895" y="4456696"/>
              <a:ext cx="350400" cy="350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" name="Shape 363"/>
          <p:cNvGrpSpPr/>
          <p:nvPr/>
        </p:nvGrpSpPr>
        <p:grpSpPr>
          <a:xfrm>
            <a:off x="1933748" y="3168315"/>
            <a:ext cx="2847610" cy="951304"/>
            <a:chOff x="1933748" y="3168315"/>
            <a:chExt cx="2847610" cy="951304"/>
          </a:xfrm>
        </p:grpSpPr>
        <p:grpSp>
          <p:nvGrpSpPr>
            <p:cNvPr id="364" name="Shape 364"/>
            <p:cNvGrpSpPr/>
            <p:nvPr/>
          </p:nvGrpSpPr>
          <p:grpSpPr>
            <a:xfrm>
              <a:off x="1933748" y="3168315"/>
              <a:ext cx="2847610" cy="951304"/>
              <a:chOff x="1990796" y="3166900"/>
              <a:chExt cx="2845049" cy="952924"/>
            </a:xfrm>
          </p:grpSpPr>
          <p:cxnSp>
            <p:nvCxnSpPr>
              <p:cNvPr id="365" name="Shape 365"/>
              <p:cNvCxnSpPr>
                <a:stCxn id="366" idx="3"/>
                <a:endCxn id="361" idx="0"/>
              </p:cNvCxnSpPr>
              <p:nvPr/>
            </p:nvCxnSpPr>
            <p:spPr>
              <a:xfrm>
                <a:off x="3982045" y="3572924"/>
                <a:ext cx="853800" cy="546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lg" w="lg" type="none"/>
                <a:tailEnd len="lg" w="lg" type="stealth"/>
              </a:ln>
            </p:spPr>
          </p:cxnSp>
          <p:grpSp>
            <p:nvGrpSpPr>
              <p:cNvPr id="367" name="Shape 367"/>
              <p:cNvGrpSpPr/>
              <p:nvPr/>
            </p:nvGrpSpPr>
            <p:grpSpPr>
              <a:xfrm>
                <a:off x="1990796" y="3166900"/>
                <a:ext cx="2839949" cy="406024"/>
                <a:chOff x="1990796" y="3166900"/>
                <a:chExt cx="2839949" cy="406024"/>
              </a:xfrm>
            </p:grpSpPr>
            <p:cxnSp>
              <p:nvCxnSpPr>
                <p:cNvPr id="368" name="Shape 368"/>
                <p:cNvCxnSpPr/>
                <p:nvPr/>
              </p:nvCxnSpPr>
              <p:spPr>
                <a:xfrm rot="10800000">
                  <a:off x="1990796" y="3166900"/>
                  <a:ext cx="1568700" cy="363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dash"/>
                  <a:round/>
                  <a:headEnd len="lg" w="lg" type="none"/>
                  <a:tailEnd len="lg" w="lg" type="stealth"/>
                </a:ln>
              </p:spPr>
            </p:cxnSp>
            <p:cxnSp>
              <p:nvCxnSpPr>
                <p:cNvPr id="369" name="Shape 369"/>
                <p:cNvCxnSpPr>
                  <a:stCxn id="366" idx="3"/>
                  <a:endCxn id="305" idx="2"/>
                </p:cNvCxnSpPr>
                <p:nvPr/>
              </p:nvCxnSpPr>
              <p:spPr>
                <a:xfrm flipH="1" rot="10800000">
                  <a:off x="3982045" y="3228824"/>
                  <a:ext cx="848700" cy="344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dash"/>
                  <a:round/>
                  <a:headEnd len="lg" w="lg" type="none"/>
                  <a:tailEnd len="lg" w="lg" type="stealth"/>
                </a:ln>
              </p:spPr>
            </p:cxnSp>
          </p:grpSp>
          <p:pic>
            <p:nvPicPr>
              <p:cNvPr id="366" name="Shape 366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3555646" y="3359725"/>
                <a:ext cx="426399" cy="4263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0" name="Shape 370"/>
            <p:cNvSpPr txBox="1"/>
            <p:nvPr/>
          </p:nvSpPr>
          <p:spPr>
            <a:xfrm>
              <a:off x="2651396" y="3472998"/>
              <a:ext cx="1010400" cy="3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272727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System Integrator</a:t>
              </a:r>
            </a:p>
          </p:txBody>
        </p:sp>
      </p:grpSp>
      <p:grpSp>
        <p:nvGrpSpPr>
          <p:cNvPr id="371" name="Shape 371"/>
          <p:cNvGrpSpPr/>
          <p:nvPr/>
        </p:nvGrpSpPr>
        <p:grpSpPr>
          <a:xfrm>
            <a:off x="4333971" y="2493619"/>
            <a:ext cx="885000" cy="736500"/>
            <a:chOff x="5596625" y="2412649"/>
            <a:chExt cx="885000" cy="736500"/>
          </a:xfrm>
        </p:grpSpPr>
        <p:sp>
          <p:nvSpPr>
            <p:cNvPr id="372" name="Shape 372"/>
            <p:cNvSpPr/>
            <p:nvPr/>
          </p:nvSpPr>
          <p:spPr>
            <a:xfrm>
              <a:off x="5596625" y="2412649"/>
              <a:ext cx="885000" cy="736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D6442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Observer</a:t>
              </a:r>
            </a:p>
          </p:txBody>
        </p:sp>
        <p:pic>
          <p:nvPicPr>
            <p:cNvPr id="373" name="Shape 373"/>
            <p:cNvPicPr preferRelativeResize="0"/>
            <p:nvPr/>
          </p:nvPicPr>
          <p:blipFill rotWithShape="1">
            <a:blip r:embed="rId6">
              <a:alphaModFix/>
            </a:blip>
            <a:srcRect b="11507" l="13859" r="12773" t="13326"/>
            <a:stretch/>
          </p:blipFill>
          <p:spPr>
            <a:xfrm>
              <a:off x="5914034" y="2847574"/>
              <a:ext cx="261280" cy="267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4" name="Shape 374"/>
          <p:cNvGrpSpPr/>
          <p:nvPr/>
        </p:nvGrpSpPr>
        <p:grpSpPr>
          <a:xfrm>
            <a:off x="1094909" y="2497774"/>
            <a:ext cx="843900" cy="726188"/>
            <a:chOff x="3633089" y="2369174"/>
            <a:chExt cx="843900" cy="736500"/>
          </a:xfrm>
        </p:grpSpPr>
        <p:sp>
          <p:nvSpPr>
            <p:cNvPr id="375" name="Shape 375"/>
            <p:cNvSpPr/>
            <p:nvPr/>
          </p:nvSpPr>
          <p:spPr>
            <a:xfrm>
              <a:off x="3633089" y="2369174"/>
              <a:ext cx="843900" cy="736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D6442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Metrics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Collector</a:t>
              </a:r>
            </a:p>
          </p:txBody>
        </p:sp>
        <p:pic>
          <p:nvPicPr>
            <p:cNvPr id="376" name="Shape 376"/>
            <p:cNvPicPr preferRelativeResize="0"/>
            <p:nvPr/>
          </p:nvPicPr>
          <p:blipFill rotWithShape="1">
            <a:blip r:embed="rId5">
              <a:alphaModFix/>
            </a:blip>
            <a:srcRect b="38541" l="0" r="19354" t="31525"/>
            <a:stretch/>
          </p:blipFill>
          <p:spPr>
            <a:xfrm>
              <a:off x="3798488" y="2827537"/>
              <a:ext cx="529825" cy="196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7" name="Shape 377"/>
          <p:cNvGrpSpPr/>
          <p:nvPr/>
        </p:nvGrpSpPr>
        <p:grpSpPr>
          <a:xfrm>
            <a:off x="4359398" y="4119503"/>
            <a:ext cx="843900" cy="736500"/>
            <a:chOff x="4359398" y="4119503"/>
            <a:chExt cx="843900" cy="736500"/>
          </a:xfrm>
        </p:grpSpPr>
        <p:sp>
          <p:nvSpPr>
            <p:cNvPr id="378" name="Shape 378"/>
            <p:cNvSpPr/>
            <p:nvPr/>
          </p:nvSpPr>
          <p:spPr>
            <a:xfrm>
              <a:off x="4359398" y="4119503"/>
              <a:ext cx="843900" cy="736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D6442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Ontology</a:t>
              </a:r>
            </a:p>
          </p:txBody>
        </p:sp>
        <p:pic>
          <p:nvPicPr>
            <p:cNvPr id="379" name="Shape 37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02895" y="4456696"/>
              <a:ext cx="350400" cy="350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0" name="Shape 380"/>
          <p:cNvGrpSpPr/>
          <p:nvPr/>
        </p:nvGrpSpPr>
        <p:grpSpPr>
          <a:xfrm>
            <a:off x="2628513" y="2493625"/>
            <a:ext cx="954599" cy="736500"/>
            <a:chOff x="2628513" y="2493625"/>
            <a:chExt cx="954599" cy="736500"/>
          </a:xfrm>
        </p:grpSpPr>
        <p:sp>
          <p:nvSpPr>
            <p:cNvPr id="298" name="Shape 298"/>
            <p:cNvSpPr/>
            <p:nvPr/>
          </p:nvSpPr>
          <p:spPr>
            <a:xfrm>
              <a:off x="2628513" y="2493625"/>
              <a:ext cx="954599" cy="736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Storage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Backend</a:t>
              </a:r>
            </a:p>
          </p:txBody>
        </p:sp>
        <p:pic>
          <p:nvPicPr>
            <p:cNvPr id="381" name="Shape 38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663650" y="2954854"/>
              <a:ext cx="885001" cy="234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" name="Shape 382"/>
          <p:cNvGrpSpPr/>
          <p:nvPr/>
        </p:nvGrpSpPr>
        <p:grpSpPr>
          <a:xfrm>
            <a:off x="2254810" y="975406"/>
            <a:ext cx="4576454" cy="3880682"/>
            <a:chOff x="2254810" y="975406"/>
            <a:chExt cx="4576454" cy="3880682"/>
          </a:xfrm>
        </p:grpSpPr>
        <p:grpSp>
          <p:nvGrpSpPr>
            <p:cNvPr id="383" name="Shape 383"/>
            <p:cNvGrpSpPr/>
            <p:nvPr/>
          </p:nvGrpSpPr>
          <p:grpSpPr>
            <a:xfrm>
              <a:off x="2641545" y="975406"/>
              <a:ext cx="914100" cy="736500"/>
              <a:chOff x="4861125" y="980113"/>
              <a:chExt cx="914100" cy="736500"/>
            </a:xfrm>
          </p:grpSpPr>
          <p:sp>
            <p:nvSpPr>
              <p:cNvPr id="384" name="Shape 384"/>
              <p:cNvSpPr/>
              <p:nvPr/>
            </p:nvSpPr>
            <p:spPr>
              <a:xfrm>
                <a:off x="4861125" y="980113"/>
                <a:ext cx="914100" cy="736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19050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000">
                    <a:latin typeface="Montserrat"/>
                    <a:ea typeface="Montserrat"/>
                    <a:cs typeface="Montserrat"/>
                    <a:sym typeface="Montserrat"/>
                  </a:rPr>
                  <a:t>Graph</a:t>
                </a:r>
              </a:p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000">
                    <a:latin typeface="Montserrat"/>
                    <a:ea typeface="Montserrat"/>
                    <a:cs typeface="Montserrat"/>
                    <a:sym typeface="Montserrat"/>
                  </a:rPr>
                  <a:t>Composer</a:t>
                </a:r>
              </a:p>
            </p:txBody>
          </p:sp>
          <p:pic>
            <p:nvPicPr>
              <p:cNvPr id="385" name="Shape 38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185540" y="1427364"/>
                <a:ext cx="234599" cy="2439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6" name="Shape 386"/>
            <p:cNvGrpSpPr/>
            <p:nvPr/>
          </p:nvGrpSpPr>
          <p:grpSpPr>
            <a:xfrm>
              <a:off x="4324311" y="975406"/>
              <a:ext cx="914100" cy="736500"/>
              <a:chOff x="6257350" y="980109"/>
              <a:chExt cx="914100" cy="736500"/>
            </a:xfrm>
          </p:grpSpPr>
          <p:sp>
            <p:nvSpPr>
              <p:cNvPr id="387" name="Shape 387"/>
              <p:cNvSpPr/>
              <p:nvPr/>
            </p:nvSpPr>
            <p:spPr>
              <a:xfrm>
                <a:off x="6257350" y="980109"/>
                <a:ext cx="914100" cy="736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19050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000">
                    <a:latin typeface="Montserrat"/>
                    <a:ea typeface="Montserrat"/>
                    <a:cs typeface="Montserrat"/>
                    <a:sym typeface="Montserrat"/>
                  </a:rPr>
                  <a:t>OntoMon</a:t>
                </a:r>
              </a:p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000">
                    <a:latin typeface="Montserrat"/>
                    <a:ea typeface="Montserrat"/>
                    <a:cs typeface="Montserrat"/>
                    <a:sym typeface="Montserrat"/>
                  </a:rPr>
                  <a:t>Web UI</a:t>
                </a:r>
              </a:p>
            </p:txBody>
          </p:sp>
          <p:pic>
            <p:nvPicPr>
              <p:cNvPr id="388" name="Shape 38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598023" y="1421002"/>
                <a:ext cx="234600" cy="234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9" name="Shape 389"/>
            <p:cNvGrpSpPr/>
            <p:nvPr/>
          </p:nvGrpSpPr>
          <p:grpSpPr>
            <a:xfrm>
              <a:off x="5946265" y="2505619"/>
              <a:ext cx="885000" cy="712500"/>
              <a:chOff x="7220537" y="2402879"/>
              <a:chExt cx="885000" cy="712500"/>
            </a:xfrm>
          </p:grpSpPr>
          <p:sp>
            <p:nvSpPr>
              <p:cNvPr id="390" name="Shape 390"/>
              <p:cNvSpPr/>
              <p:nvPr/>
            </p:nvSpPr>
            <p:spPr>
              <a:xfrm>
                <a:off x="7220537" y="2402879"/>
                <a:ext cx="885000" cy="712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19050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000">
                    <a:latin typeface="Montserrat"/>
                    <a:ea typeface="Montserrat"/>
                    <a:cs typeface="Montserrat"/>
                    <a:sym typeface="Montserrat"/>
                  </a:rPr>
                  <a:t>OntoMon</a:t>
                </a:r>
              </a:p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000">
                    <a:latin typeface="Montserrat"/>
                    <a:ea typeface="Montserrat"/>
                    <a:cs typeface="Montserrat"/>
                    <a:sym typeface="Montserrat"/>
                  </a:rPr>
                  <a:t>Server</a:t>
                </a:r>
              </a:p>
            </p:txBody>
          </p:sp>
          <p:pic>
            <p:nvPicPr>
              <p:cNvPr id="391" name="Shape 39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24179" t="0"/>
              <a:stretch/>
            </p:blipFill>
            <p:spPr>
              <a:xfrm>
                <a:off x="7408234" y="2845056"/>
                <a:ext cx="548700" cy="1944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2" name="Shape 392"/>
            <p:cNvGrpSpPr/>
            <p:nvPr/>
          </p:nvGrpSpPr>
          <p:grpSpPr>
            <a:xfrm>
              <a:off x="2254810" y="4119589"/>
              <a:ext cx="1273200" cy="736500"/>
              <a:chOff x="3626410" y="4198480"/>
              <a:chExt cx="1273200" cy="736500"/>
            </a:xfrm>
          </p:grpSpPr>
          <p:sp>
            <p:nvSpPr>
              <p:cNvPr id="393" name="Shape 393"/>
              <p:cNvSpPr/>
              <p:nvPr/>
            </p:nvSpPr>
            <p:spPr>
              <a:xfrm>
                <a:off x="3626410" y="4198480"/>
                <a:ext cx="1273200" cy="7365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19050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000">
                    <a:latin typeface="Montserrat"/>
                    <a:ea typeface="Montserrat"/>
                    <a:cs typeface="Montserrat"/>
                    <a:sym typeface="Montserrat"/>
                  </a:rPr>
                  <a:t>Target System</a:t>
                </a:r>
              </a:p>
            </p:txBody>
          </p:sp>
          <p:grpSp>
            <p:nvGrpSpPr>
              <p:cNvPr id="394" name="Shape 394"/>
              <p:cNvGrpSpPr/>
              <p:nvPr/>
            </p:nvGrpSpPr>
            <p:grpSpPr>
              <a:xfrm>
                <a:off x="3860510" y="4561170"/>
                <a:ext cx="830848" cy="326639"/>
                <a:chOff x="3936710" y="4570949"/>
                <a:chExt cx="830848" cy="326639"/>
              </a:xfrm>
            </p:grpSpPr>
            <p:grpSp>
              <p:nvGrpSpPr>
                <p:cNvPr id="395" name="Shape 395"/>
                <p:cNvGrpSpPr/>
                <p:nvPr/>
              </p:nvGrpSpPr>
              <p:grpSpPr>
                <a:xfrm>
                  <a:off x="3936710" y="4570949"/>
                  <a:ext cx="830848" cy="255295"/>
                  <a:chOff x="1446969" y="4234600"/>
                  <a:chExt cx="895696" cy="285980"/>
                </a:xfrm>
              </p:grpSpPr>
              <p:sp>
                <p:nvSpPr>
                  <p:cNvPr id="396" name="Shape 396"/>
                  <p:cNvSpPr/>
                  <p:nvPr/>
                </p:nvSpPr>
                <p:spPr>
                  <a:xfrm>
                    <a:off x="1446969" y="4234600"/>
                    <a:ext cx="220800" cy="218400"/>
                  </a:xfrm>
                  <a:prstGeom prst="cube">
                    <a:avLst>
                      <a:gd fmla="val 25000" name="adj"/>
                    </a:avLst>
                  </a:prstGeom>
                  <a:solidFill>
                    <a:srgbClr val="F9CB9C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ctr" bIns="91425" lIns="91425" rIns="91425" tIns="91425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Shape 397"/>
                  <p:cNvSpPr/>
                  <p:nvPr/>
                </p:nvSpPr>
                <p:spPr>
                  <a:xfrm>
                    <a:off x="1662089" y="4234600"/>
                    <a:ext cx="220800" cy="218400"/>
                  </a:xfrm>
                  <a:prstGeom prst="cube">
                    <a:avLst>
                      <a:gd fmla="val 25000" name="adj"/>
                    </a:avLst>
                  </a:prstGeom>
                  <a:solidFill>
                    <a:srgbClr val="F9CB9C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ctr" bIns="91425" lIns="91425" rIns="91425" tIns="91425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Shape 398"/>
                  <p:cNvSpPr/>
                  <p:nvPr/>
                </p:nvSpPr>
                <p:spPr>
                  <a:xfrm>
                    <a:off x="1518675" y="4302181"/>
                    <a:ext cx="220800" cy="218400"/>
                  </a:xfrm>
                  <a:prstGeom prst="cube">
                    <a:avLst>
                      <a:gd fmla="val 25000" name="adj"/>
                    </a:avLst>
                  </a:prstGeom>
                  <a:solidFill>
                    <a:srgbClr val="F9CB9C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ctr" bIns="91425" lIns="91425" rIns="91425" tIns="91425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Shape 399"/>
                  <p:cNvSpPr/>
                  <p:nvPr/>
                </p:nvSpPr>
                <p:spPr>
                  <a:xfrm>
                    <a:off x="1890491" y="4234600"/>
                    <a:ext cx="220800" cy="218400"/>
                  </a:xfrm>
                  <a:prstGeom prst="cube">
                    <a:avLst>
                      <a:gd fmla="val 25000" name="adj"/>
                    </a:avLst>
                  </a:prstGeom>
                  <a:solidFill>
                    <a:srgbClr val="F9CB9C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ctr" bIns="91425" lIns="91425" rIns="91425" tIns="91425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Shape 400"/>
                  <p:cNvSpPr/>
                  <p:nvPr/>
                </p:nvSpPr>
                <p:spPr>
                  <a:xfrm>
                    <a:off x="2121865" y="4234600"/>
                    <a:ext cx="220800" cy="218400"/>
                  </a:xfrm>
                  <a:prstGeom prst="cube">
                    <a:avLst>
                      <a:gd fmla="val 25000" name="adj"/>
                    </a:avLst>
                  </a:prstGeom>
                  <a:solidFill>
                    <a:srgbClr val="F9CB9C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ctr" bIns="91425" lIns="91425" rIns="91425" tIns="91425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Shape 401"/>
                  <p:cNvSpPr/>
                  <p:nvPr/>
                </p:nvSpPr>
                <p:spPr>
                  <a:xfrm>
                    <a:off x="1988994" y="4302181"/>
                    <a:ext cx="220800" cy="218400"/>
                  </a:xfrm>
                  <a:prstGeom prst="cube">
                    <a:avLst>
                      <a:gd fmla="val 25000" name="adj"/>
                    </a:avLst>
                  </a:prstGeom>
                  <a:solidFill>
                    <a:srgbClr val="F9CB9C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ctr" bIns="91425" lIns="91425" rIns="91425" tIns="91425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Shape 402"/>
                  <p:cNvSpPr/>
                  <p:nvPr/>
                </p:nvSpPr>
                <p:spPr>
                  <a:xfrm>
                    <a:off x="1756808" y="4302181"/>
                    <a:ext cx="220800" cy="218400"/>
                  </a:xfrm>
                  <a:prstGeom prst="cube">
                    <a:avLst>
                      <a:gd fmla="val 25000" name="adj"/>
                    </a:avLst>
                  </a:prstGeom>
                  <a:solidFill>
                    <a:srgbClr val="F9CB9C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ctr" bIns="91425" lIns="91425" rIns="91425" tIns="91425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03" name="Shape 403"/>
                <p:cNvSpPr/>
                <p:nvPr/>
              </p:nvSpPr>
              <p:spPr>
                <a:xfrm>
                  <a:off x="4085014" y="4702589"/>
                  <a:ext cx="204900" cy="1950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Shape 404"/>
                <p:cNvSpPr/>
                <p:nvPr/>
              </p:nvSpPr>
              <p:spPr>
                <a:xfrm>
                  <a:off x="4281830" y="4700144"/>
                  <a:ext cx="204900" cy="1950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05" name="Shape 405"/>
            <p:cNvGrpSpPr/>
            <p:nvPr/>
          </p:nvGrpSpPr>
          <p:grpSpPr>
            <a:xfrm>
              <a:off x="2630623" y="2493625"/>
              <a:ext cx="954600" cy="736500"/>
              <a:chOff x="1106623" y="3484225"/>
              <a:chExt cx="954600" cy="736500"/>
            </a:xfrm>
          </p:grpSpPr>
          <p:sp>
            <p:nvSpPr>
              <p:cNvPr id="406" name="Shape 406"/>
              <p:cNvSpPr/>
              <p:nvPr/>
            </p:nvSpPr>
            <p:spPr>
              <a:xfrm>
                <a:off x="1106623" y="3484225"/>
                <a:ext cx="954600" cy="736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19050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000">
                    <a:latin typeface="Montserrat"/>
                    <a:ea typeface="Montserrat"/>
                    <a:cs typeface="Montserrat"/>
                    <a:sym typeface="Montserrat"/>
                  </a:rPr>
                  <a:t>Storage</a:t>
                </a:r>
              </a:p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000">
                    <a:latin typeface="Montserrat"/>
                    <a:ea typeface="Montserrat"/>
                    <a:cs typeface="Montserrat"/>
                    <a:sym typeface="Montserrat"/>
                  </a:rPr>
                  <a:t>Backend</a:t>
                </a:r>
              </a:p>
            </p:txBody>
          </p:sp>
          <p:pic>
            <p:nvPicPr>
              <p:cNvPr id="407" name="Shape 407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1139650" y="3945454"/>
                <a:ext cx="885001" cy="234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Base Layer - JSON Ontology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Shape 414"/>
          <p:cNvSpPr txBox="1"/>
          <p:nvPr/>
        </p:nvSpPr>
        <p:spPr>
          <a:xfrm>
            <a:off x="4743950" y="1467303"/>
            <a:ext cx="4162800" cy="3214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formal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, concise and well-rounded description of the target system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Expressed in </a:t>
            </a: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JSON format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Lightweight,  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human-readable data representation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Maps 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real-world monitored assets to abstract OntoMon 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objects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Flat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object pool, no nested definitions</a:t>
            </a:r>
          </a:p>
        </p:txBody>
      </p:sp>
      <p:sp>
        <p:nvSpPr>
          <p:cNvPr id="415" name="Shape 4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416" name="Shape 416"/>
          <p:cNvSpPr/>
          <p:nvPr/>
        </p:nvSpPr>
        <p:spPr>
          <a:xfrm>
            <a:off x="308300" y="3686774"/>
            <a:ext cx="4352100" cy="831600"/>
          </a:xfrm>
          <a:prstGeom prst="roundRect">
            <a:avLst>
              <a:gd fmla="val 478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298450" y="2376460"/>
            <a:ext cx="4352100" cy="1260900"/>
          </a:xfrm>
          <a:prstGeom prst="roundRect">
            <a:avLst>
              <a:gd fmla="val 4128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295875" y="1508948"/>
            <a:ext cx="4352100" cy="831600"/>
          </a:xfrm>
          <a:prstGeom prst="roundRect">
            <a:avLst>
              <a:gd fmla="val 497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19" name="Shape 419"/>
          <p:cNvGrpSpPr/>
          <p:nvPr/>
        </p:nvGrpSpPr>
        <p:grpSpPr>
          <a:xfrm>
            <a:off x="2653541" y="1548339"/>
            <a:ext cx="911565" cy="736500"/>
            <a:chOff x="6183016" y="980105"/>
            <a:chExt cx="1032000" cy="736500"/>
          </a:xfrm>
        </p:grpSpPr>
        <p:sp>
          <p:nvSpPr>
            <p:cNvPr id="420" name="Shape 420"/>
            <p:cNvSpPr/>
            <p:nvPr/>
          </p:nvSpPr>
          <p:spPr>
            <a:xfrm>
              <a:off x="6183016" y="980105"/>
              <a:ext cx="10320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Web UI</a:t>
              </a:r>
            </a:p>
          </p:txBody>
        </p:sp>
        <p:pic>
          <p:nvPicPr>
            <p:cNvPr id="421" name="Shape 4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98023" y="1421002"/>
              <a:ext cx="234600" cy="234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" name="Shape 422"/>
          <p:cNvGrpSpPr/>
          <p:nvPr/>
        </p:nvGrpSpPr>
        <p:grpSpPr>
          <a:xfrm>
            <a:off x="347879" y="2482516"/>
            <a:ext cx="844153" cy="726188"/>
            <a:chOff x="3633089" y="2369174"/>
            <a:chExt cx="843900" cy="736500"/>
          </a:xfrm>
        </p:grpSpPr>
        <p:sp>
          <p:nvSpPr>
            <p:cNvPr id="423" name="Shape 423"/>
            <p:cNvSpPr/>
            <p:nvPr/>
          </p:nvSpPr>
          <p:spPr>
            <a:xfrm>
              <a:off x="3633089" y="2369174"/>
              <a:ext cx="8439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Metrics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Collector</a:t>
              </a:r>
            </a:p>
          </p:txBody>
        </p:sp>
        <p:pic>
          <p:nvPicPr>
            <p:cNvPr id="424" name="Shape 424"/>
            <p:cNvPicPr preferRelativeResize="0"/>
            <p:nvPr/>
          </p:nvPicPr>
          <p:blipFill rotWithShape="1">
            <a:blip r:embed="rId4">
              <a:alphaModFix/>
            </a:blip>
            <a:srcRect b="38541" l="0" r="19354" t="31525"/>
            <a:stretch/>
          </p:blipFill>
          <p:spPr>
            <a:xfrm>
              <a:off x="3798488" y="2827537"/>
              <a:ext cx="529825" cy="1966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25" name="Shape 425"/>
          <p:cNvCxnSpPr>
            <a:stCxn id="426" idx="3"/>
            <a:endCxn id="427" idx="1"/>
          </p:cNvCxnSpPr>
          <p:nvPr/>
        </p:nvCxnSpPr>
        <p:spPr>
          <a:xfrm>
            <a:off x="3489026" y="2846612"/>
            <a:ext cx="24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428" name="Shape 428"/>
          <p:cNvCxnSpPr>
            <a:stCxn id="423" idx="3"/>
            <a:endCxn id="429" idx="1"/>
          </p:cNvCxnSpPr>
          <p:nvPr/>
        </p:nvCxnSpPr>
        <p:spPr>
          <a:xfrm>
            <a:off x="1192032" y="2845610"/>
            <a:ext cx="2340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430" name="Shape 430"/>
          <p:cNvCxnSpPr>
            <a:stCxn id="423" idx="2"/>
            <a:endCxn id="431" idx="0"/>
          </p:cNvCxnSpPr>
          <p:nvPr/>
        </p:nvCxnSpPr>
        <p:spPr>
          <a:xfrm>
            <a:off x="769956" y="3208705"/>
            <a:ext cx="903300" cy="53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grpSp>
        <p:nvGrpSpPr>
          <p:cNvPr id="432" name="Shape 432"/>
          <p:cNvGrpSpPr/>
          <p:nvPr/>
        </p:nvGrpSpPr>
        <p:grpSpPr>
          <a:xfrm>
            <a:off x="2632700" y="2478362"/>
            <a:ext cx="856325" cy="736500"/>
            <a:chOff x="5596625" y="2412649"/>
            <a:chExt cx="885000" cy="736500"/>
          </a:xfrm>
        </p:grpSpPr>
        <p:sp>
          <p:nvSpPr>
            <p:cNvPr id="426" name="Shape 426"/>
            <p:cNvSpPr/>
            <p:nvPr/>
          </p:nvSpPr>
          <p:spPr>
            <a:xfrm>
              <a:off x="5596625" y="2412649"/>
              <a:ext cx="8850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Observer</a:t>
              </a:r>
            </a:p>
          </p:txBody>
        </p:sp>
        <p:pic>
          <p:nvPicPr>
            <p:cNvPr id="433" name="Shape 433"/>
            <p:cNvPicPr preferRelativeResize="0"/>
            <p:nvPr/>
          </p:nvPicPr>
          <p:blipFill rotWithShape="1">
            <a:blip r:embed="rId5">
              <a:alphaModFix/>
            </a:blip>
            <a:srcRect b="11507" l="13859" r="12773" t="13326"/>
            <a:stretch/>
          </p:blipFill>
          <p:spPr>
            <a:xfrm>
              <a:off x="5914034" y="2847574"/>
              <a:ext cx="261280" cy="267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4" name="Shape 434"/>
          <p:cNvGrpSpPr/>
          <p:nvPr/>
        </p:nvGrpSpPr>
        <p:grpSpPr>
          <a:xfrm>
            <a:off x="3733293" y="2490372"/>
            <a:ext cx="856447" cy="712500"/>
            <a:chOff x="7049681" y="2402890"/>
            <a:chExt cx="969600" cy="712500"/>
          </a:xfrm>
        </p:grpSpPr>
        <p:sp>
          <p:nvSpPr>
            <p:cNvPr id="427" name="Shape 427"/>
            <p:cNvSpPr/>
            <p:nvPr/>
          </p:nvSpPr>
          <p:spPr>
            <a:xfrm>
              <a:off x="7049681" y="2402890"/>
              <a:ext cx="969600" cy="712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Server</a:t>
              </a:r>
            </a:p>
          </p:txBody>
        </p:sp>
        <p:pic>
          <p:nvPicPr>
            <p:cNvPr id="435" name="Shape 435"/>
            <p:cNvPicPr preferRelativeResize="0"/>
            <p:nvPr/>
          </p:nvPicPr>
          <p:blipFill rotWithShape="1">
            <a:blip r:embed="rId6">
              <a:alphaModFix/>
            </a:blip>
            <a:srcRect b="0" l="0" r="24179" t="0"/>
            <a:stretch/>
          </p:blipFill>
          <p:spPr>
            <a:xfrm>
              <a:off x="7270435" y="2845056"/>
              <a:ext cx="548700" cy="19448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36" name="Shape 436"/>
          <p:cNvCxnSpPr>
            <a:stCxn id="437" idx="3"/>
            <a:endCxn id="427" idx="2"/>
          </p:cNvCxnSpPr>
          <p:nvPr/>
        </p:nvCxnSpPr>
        <p:spPr>
          <a:xfrm flipH="1" rot="10800000">
            <a:off x="3510403" y="3202893"/>
            <a:ext cx="651000" cy="9102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grpSp>
        <p:nvGrpSpPr>
          <p:cNvPr id="438" name="Shape 438"/>
          <p:cNvGrpSpPr/>
          <p:nvPr/>
        </p:nvGrpSpPr>
        <p:grpSpPr>
          <a:xfrm>
            <a:off x="1425978" y="2478371"/>
            <a:ext cx="856447" cy="736500"/>
            <a:chOff x="4178440" y="2676022"/>
            <a:chExt cx="969600" cy="736500"/>
          </a:xfrm>
        </p:grpSpPr>
        <p:sp>
          <p:nvSpPr>
            <p:cNvPr id="429" name="Shape 429"/>
            <p:cNvSpPr/>
            <p:nvPr/>
          </p:nvSpPr>
          <p:spPr>
            <a:xfrm>
              <a:off x="4178440" y="2676022"/>
              <a:ext cx="9696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Storage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Backend</a:t>
              </a:r>
            </a:p>
          </p:txBody>
        </p:sp>
        <p:pic>
          <p:nvPicPr>
            <p:cNvPr id="439" name="Shape 439"/>
            <p:cNvPicPr preferRelativeResize="0"/>
            <p:nvPr/>
          </p:nvPicPr>
          <p:blipFill rotWithShape="1">
            <a:blip r:embed="rId7">
              <a:alphaModFix/>
            </a:blip>
            <a:srcRect b="0" l="0" r="77599" t="0"/>
            <a:stretch/>
          </p:blipFill>
          <p:spPr>
            <a:xfrm>
              <a:off x="4492458" y="3118690"/>
              <a:ext cx="263727" cy="259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0" name="Shape 440"/>
          <p:cNvGrpSpPr/>
          <p:nvPr/>
        </p:nvGrpSpPr>
        <p:grpSpPr>
          <a:xfrm>
            <a:off x="2666250" y="3744843"/>
            <a:ext cx="844153" cy="736500"/>
            <a:chOff x="5938662" y="4099334"/>
            <a:chExt cx="843900" cy="736500"/>
          </a:xfrm>
        </p:grpSpPr>
        <p:sp>
          <p:nvSpPr>
            <p:cNvPr id="437" name="Shape 437"/>
            <p:cNvSpPr/>
            <p:nvPr/>
          </p:nvSpPr>
          <p:spPr>
            <a:xfrm>
              <a:off x="5938662" y="4099334"/>
              <a:ext cx="843900" cy="736500"/>
            </a:xfrm>
            <a:prstGeom prst="roundRect">
              <a:avLst>
                <a:gd fmla="val 16667" name="adj"/>
              </a:avLst>
            </a:prstGeom>
            <a:solidFill>
              <a:srgbClr val="CACACA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Ontology</a:t>
              </a:r>
            </a:p>
          </p:txBody>
        </p:sp>
        <p:pic>
          <p:nvPicPr>
            <p:cNvPr id="441" name="Shape 441"/>
            <p:cNvPicPr preferRelativeResize="0"/>
            <p:nvPr/>
          </p:nvPicPr>
          <p:blipFill rotWithShape="1">
            <a:blip r:embed="rId8">
              <a:alphaModFix/>
            </a:blip>
            <a:srcRect b="18962" l="0" r="0" t="0"/>
            <a:stretch/>
          </p:blipFill>
          <p:spPr>
            <a:xfrm>
              <a:off x="6217701" y="4460757"/>
              <a:ext cx="263750" cy="2667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Shape 442"/>
          <p:cNvSpPr txBox="1"/>
          <p:nvPr/>
        </p:nvSpPr>
        <p:spPr>
          <a:xfrm>
            <a:off x="1640576" y="3211552"/>
            <a:ext cx="91925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System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Integrators</a:t>
            </a:r>
          </a:p>
        </p:txBody>
      </p:sp>
      <p:cxnSp>
        <p:nvCxnSpPr>
          <p:cNvPr id="443" name="Shape 443"/>
          <p:cNvCxnSpPr>
            <a:stCxn id="427" idx="0"/>
            <a:endCxn id="420" idx="3"/>
          </p:cNvCxnSpPr>
          <p:nvPr/>
        </p:nvCxnSpPr>
        <p:spPr>
          <a:xfrm flipH="1" rot="5400000">
            <a:off x="3576367" y="1905222"/>
            <a:ext cx="573900" cy="596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stealth"/>
            <a:tailEnd len="lg" w="lg" type="stealth"/>
          </a:ln>
        </p:spPr>
      </p:cxnSp>
      <p:grpSp>
        <p:nvGrpSpPr>
          <p:cNvPr id="444" name="Shape 444"/>
          <p:cNvGrpSpPr/>
          <p:nvPr/>
        </p:nvGrpSpPr>
        <p:grpSpPr>
          <a:xfrm>
            <a:off x="3811195" y="1481638"/>
            <a:ext cx="714382" cy="383676"/>
            <a:chOff x="8085640" y="1086070"/>
            <a:chExt cx="888093" cy="458066"/>
          </a:xfrm>
        </p:grpSpPr>
        <p:pic>
          <p:nvPicPr>
            <p:cNvPr id="445" name="Shape 44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085640" y="1157671"/>
              <a:ext cx="314898" cy="3864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Shape 446"/>
            <p:cNvSpPr txBox="1"/>
            <p:nvPr/>
          </p:nvSpPr>
          <p:spPr>
            <a:xfrm>
              <a:off x="8371334" y="1086070"/>
              <a:ext cx="6024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End User</a:t>
              </a:r>
            </a:p>
          </p:txBody>
        </p:sp>
      </p:grpSp>
      <p:grpSp>
        <p:nvGrpSpPr>
          <p:cNvPr id="447" name="Shape 447"/>
          <p:cNvGrpSpPr/>
          <p:nvPr/>
        </p:nvGrpSpPr>
        <p:grpSpPr>
          <a:xfrm>
            <a:off x="1052836" y="3744843"/>
            <a:ext cx="1240799" cy="736500"/>
            <a:chOff x="976636" y="3891215"/>
            <a:chExt cx="1240799" cy="736500"/>
          </a:xfrm>
        </p:grpSpPr>
        <p:sp>
          <p:nvSpPr>
            <p:cNvPr id="431" name="Shape 431"/>
            <p:cNvSpPr/>
            <p:nvPr/>
          </p:nvSpPr>
          <p:spPr>
            <a:xfrm>
              <a:off x="976636" y="3891215"/>
              <a:ext cx="1240799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Target System</a:t>
              </a:r>
            </a:p>
          </p:txBody>
        </p:sp>
        <p:grpSp>
          <p:nvGrpSpPr>
            <p:cNvPr id="448" name="Shape 448"/>
            <p:cNvGrpSpPr/>
            <p:nvPr/>
          </p:nvGrpSpPr>
          <p:grpSpPr>
            <a:xfrm>
              <a:off x="1242691" y="4234354"/>
              <a:ext cx="733888" cy="326639"/>
              <a:chOff x="3936710" y="4570949"/>
              <a:chExt cx="830848" cy="326639"/>
            </a:xfrm>
          </p:grpSpPr>
          <p:grpSp>
            <p:nvGrpSpPr>
              <p:cNvPr id="449" name="Shape 449"/>
              <p:cNvGrpSpPr/>
              <p:nvPr/>
            </p:nvGrpSpPr>
            <p:grpSpPr>
              <a:xfrm>
                <a:off x="3936710" y="4570949"/>
                <a:ext cx="830848" cy="255295"/>
                <a:chOff x="1446969" y="4234600"/>
                <a:chExt cx="895696" cy="285980"/>
              </a:xfrm>
            </p:grpSpPr>
            <p:sp>
              <p:nvSpPr>
                <p:cNvPr id="450" name="Shape 450"/>
                <p:cNvSpPr/>
                <p:nvPr/>
              </p:nvSpPr>
              <p:spPr>
                <a:xfrm>
                  <a:off x="1446969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" name="Shape 451"/>
                <p:cNvSpPr/>
                <p:nvPr/>
              </p:nvSpPr>
              <p:spPr>
                <a:xfrm>
                  <a:off x="1662089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" name="Shape 452"/>
                <p:cNvSpPr/>
                <p:nvPr/>
              </p:nvSpPr>
              <p:spPr>
                <a:xfrm>
                  <a:off x="1518675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" name="Shape 453"/>
                <p:cNvSpPr/>
                <p:nvPr/>
              </p:nvSpPr>
              <p:spPr>
                <a:xfrm>
                  <a:off x="1890491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" name="Shape 454"/>
                <p:cNvSpPr/>
                <p:nvPr/>
              </p:nvSpPr>
              <p:spPr>
                <a:xfrm>
                  <a:off x="2121865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" name="Shape 455"/>
                <p:cNvSpPr/>
                <p:nvPr/>
              </p:nvSpPr>
              <p:spPr>
                <a:xfrm>
                  <a:off x="1988994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" name="Shape 456"/>
                <p:cNvSpPr/>
                <p:nvPr/>
              </p:nvSpPr>
              <p:spPr>
                <a:xfrm>
                  <a:off x="1756808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57" name="Shape 457"/>
              <p:cNvSpPr/>
              <p:nvPr/>
            </p:nvSpPr>
            <p:spPr>
              <a:xfrm>
                <a:off x="4085014" y="4702589"/>
                <a:ext cx="204900" cy="195000"/>
              </a:xfrm>
              <a:prstGeom prst="cube">
                <a:avLst>
                  <a:gd fmla="val 25000" name="adj"/>
                </a:avLst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Shape 458"/>
              <p:cNvSpPr/>
              <p:nvPr/>
            </p:nvSpPr>
            <p:spPr>
              <a:xfrm>
                <a:off x="4281830" y="4700144"/>
                <a:ext cx="204900" cy="195000"/>
              </a:xfrm>
              <a:prstGeom prst="cube">
                <a:avLst>
                  <a:gd fmla="val 25000" name="adj"/>
                </a:avLst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459" name="Shape 459"/>
          <p:cNvCxnSpPr>
            <a:stCxn id="420" idx="1"/>
            <a:endCxn id="460" idx="3"/>
          </p:cNvCxnSpPr>
          <p:nvPr/>
        </p:nvCxnSpPr>
        <p:spPr>
          <a:xfrm rot="10800000">
            <a:off x="2308241" y="1913289"/>
            <a:ext cx="3453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461" name="Shape 461"/>
          <p:cNvCxnSpPr>
            <a:stCxn id="426" idx="1"/>
            <a:endCxn id="429" idx="3"/>
          </p:cNvCxnSpPr>
          <p:nvPr/>
        </p:nvCxnSpPr>
        <p:spPr>
          <a:xfrm rot="10800000">
            <a:off x="2282300" y="2846612"/>
            <a:ext cx="35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462" name="Shape 462"/>
          <p:cNvSpPr txBox="1"/>
          <p:nvPr/>
        </p:nvSpPr>
        <p:spPr>
          <a:xfrm>
            <a:off x="287506" y="4165141"/>
            <a:ext cx="5487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Base </a:t>
            </a:r>
          </a:p>
        </p:txBody>
      </p:sp>
      <p:sp>
        <p:nvSpPr>
          <p:cNvPr id="463" name="Shape 463"/>
          <p:cNvSpPr txBox="1"/>
          <p:nvPr/>
        </p:nvSpPr>
        <p:spPr>
          <a:xfrm>
            <a:off x="287498" y="3297279"/>
            <a:ext cx="6774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Middle 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287498" y="2022446"/>
            <a:ext cx="6378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Upper </a:t>
            </a:r>
          </a:p>
        </p:txBody>
      </p:sp>
      <p:sp>
        <p:nvSpPr>
          <p:cNvPr id="465" name="Shape 465"/>
          <p:cNvSpPr/>
          <p:nvPr/>
        </p:nvSpPr>
        <p:spPr>
          <a:xfrm>
            <a:off x="2666250" y="3744843"/>
            <a:ext cx="844153" cy="736500"/>
          </a:xfrm>
          <a:prstGeom prst="roundRect">
            <a:avLst>
              <a:gd fmla="val 16667" name="adj"/>
            </a:avLst>
          </a:prstGeom>
          <a:solidFill>
            <a:srgbClr val="63AAEB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Ontology</a:t>
            </a:r>
          </a:p>
        </p:txBody>
      </p:sp>
      <p:cxnSp>
        <p:nvCxnSpPr>
          <p:cNvPr id="466" name="Shape 466"/>
          <p:cNvCxnSpPr>
            <a:stCxn id="465" idx="1"/>
            <a:endCxn id="431" idx="3"/>
          </p:cNvCxnSpPr>
          <p:nvPr/>
        </p:nvCxnSpPr>
        <p:spPr>
          <a:xfrm rot="10800000">
            <a:off x="2293650" y="4113093"/>
            <a:ext cx="37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grpSp>
        <p:nvGrpSpPr>
          <p:cNvPr id="467" name="Shape 467"/>
          <p:cNvGrpSpPr/>
          <p:nvPr/>
        </p:nvGrpSpPr>
        <p:grpSpPr>
          <a:xfrm>
            <a:off x="1398327" y="1544931"/>
            <a:ext cx="910017" cy="736500"/>
            <a:chOff x="4811565" y="980109"/>
            <a:chExt cx="1032000" cy="736500"/>
          </a:xfrm>
        </p:grpSpPr>
        <p:sp>
          <p:nvSpPr>
            <p:cNvPr id="460" name="Shape 460"/>
            <p:cNvSpPr/>
            <p:nvPr/>
          </p:nvSpPr>
          <p:spPr>
            <a:xfrm>
              <a:off x="4811565" y="980109"/>
              <a:ext cx="10320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Graph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Composer</a:t>
              </a:r>
            </a:p>
          </p:txBody>
        </p:sp>
        <p:pic>
          <p:nvPicPr>
            <p:cNvPr id="468" name="Shape 46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95862" y="1427355"/>
              <a:ext cx="259894" cy="2439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69" name="Shape 469"/>
          <p:cNvCxnSpPr>
            <a:stCxn id="460" idx="2"/>
            <a:endCxn id="429" idx="0"/>
          </p:cNvCxnSpPr>
          <p:nvPr/>
        </p:nvCxnSpPr>
        <p:spPr>
          <a:xfrm>
            <a:off x="1853335" y="2281431"/>
            <a:ext cx="900" cy="1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pic>
        <p:nvPicPr>
          <p:cNvPr id="470" name="Shape 4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54691" y="3123809"/>
            <a:ext cx="350399" cy="35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Shape 47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20591" y="4089351"/>
            <a:ext cx="3504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Base Layer - JSON Ontology Schema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4897082" y="1300509"/>
            <a:ext cx="3765300" cy="3453600"/>
          </a:xfrm>
          <a:prstGeom prst="roundRect">
            <a:avLst>
              <a:gd fmla="val 5598" name="adj"/>
            </a:avLst>
          </a:prstGeom>
          <a:solidFill>
            <a:srgbClr val="548FC6">
              <a:alpha val="79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79" name="Shape 479"/>
          <p:cNvGrpSpPr/>
          <p:nvPr/>
        </p:nvGrpSpPr>
        <p:grpSpPr>
          <a:xfrm>
            <a:off x="5203917" y="1491781"/>
            <a:ext cx="3237300" cy="1278650"/>
            <a:chOff x="5190550" y="1412350"/>
            <a:chExt cx="3237300" cy="1278650"/>
          </a:xfrm>
        </p:grpSpPr>
        <p:sp>
          <p:nvSpPr>
            <p:cNvPr id="480" name="Shape 480"/>
            <p:cNvSpPr/>
            <p:nvPr/>
          </p:nvSpPr>
          <p:spPr>
            <a:xfrm>
              <a:off x="5190550" y="1476300"/>
              <a:ext cx="3237300" cy="1214700"/>
            </a:xfrm>
            <a:prstGeom prst="roundRect">
              <a:avLst>
                <a:gd fmla="val 9964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1" name="Shape 481"/>
            <p:cNvSpPr txBox="1"/>
            <p:nvPr/>
          </p:nvSpPr>
          <p:spPr>
            <a:xfrm>
              <a:off x="6260415" y="1412350"/>
              <a:ext cx="1300800" cy="2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latin typeface="Montserrat"/>
                  <a:ea typeface="Montserrat"/>
                  <a:cs typeface="Montserrat"/>
                  <a:sym typeface="Montserrat"/>
                </a:rPr>
                <a:t>Target System</a:t>
              </a:r>
            </a:p>
          </p:txBody>
        </p:sp>
      </p:grpSp>
      <p:grpSp>
        <p:nvGrpSpPr>
          <p:cNvPr id="482" name="Shape 482"/>
          <p:cNvGrpSpPr/>
          <p:nvPr/>
        </p:nvGrpSpPr>
        <p:grpSpPr>
          <a:xfrm>
            <a:off x="5203917" y="3291473"/>
            <a:ext cx="3237300" cy="1257307"/>
            <a:chOff x="5190550" y="3290392"/>
            <a:chExt cx="3237300" cy="1257307"/>
          </a:xfrm>
        </p:grpSpPr>
        <p:sp>
          <p:nvSpPr>
            <p:cNvPr id="483" name="Shape 483"/>
            <p:cNvSpPr/>
            <p:nvPr/>
          </p:nvSpPr>
          <p:spPr>
            <a:xfrm>
              <a:off x="5190550" y="3333000"/>
              <a:ext cx="3237300" cy="1214700"/>
            </a:xfrm>
            <a:prstGeom prst="roundRect">
              <a:avLst>
                <a:gd fmla="val 8446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4" name="Shape 484"/>
            <p:cNvSpPr txBox="1"/>
            <p:nvPr/>
          </p:nvSpPr>
          <p:spPr>
            <a:xfrm>
              <a:off x="6272940" y="3290392"/>
              <a:ext cx="1232100" cy="2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latin typeface="Montserrat"/>
                  <a:ea typeface="Montserrat"/>
                  <a:cs typeface="Montserrat"/>
                  <a:sym typeface="Montserrat"/>
                </a:rPr>
                <a:t>Ontology.json</a:t>
              </a:r>
            </a:p>
          </p:txBody>
        </p:sp>
      </p:grpSp>
      <p:grpSp>
        <p:nvGrpSpPr>
          <p:cNvPr id="485" name="Shape 485"/>
          <p:cNvGrpSpPr/>
          <p:nvPr/>
        </p:nvGrpSpPr>
        <p:grpSpPr>
          <a:xfrm>
            <a:off x="138074" y="1177673"/>
            <a:ext cx="4517100" cy="3681850"/>
            <a:chOff x="101660" y="952436"/>
            <a:chExt cx="4517100" cy="3681850"/>
          </a:xfrm>
        </p:grpSpPr>
        <p:sp>
          <p:nvSpPr>
            <p:cNvPr id="486" name="Shape 486"/>
            <p:cNvSpPr txBox="1"/>
            <p:nvPr/>
          </p:nvSpPr>
          <p:spPr>
            <a:xfrm>
              <a:off x="101660" y="1204986"/>
              <a:ext cx="4517100" cy="342930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br>
                <a:rPr lang="en" sz="120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b="1" lang="en" sz="1200">
                  <a:solidFill>
                    <a:srgbClr val="1C82D4"/>
                  </a:solidFill>
                  <a:latin typeface="Consolas"/>
                  <a:ea typeface="Consolas"/>
                  <a:cs typeface="Consolas"/>
                  <a:sym typeface="Consolas"/>
                </a:rPr>
                <a:t>"uuid"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: "d99c5f76-1027-4502-8845-255fd393f85b",</a:t>
              </a:r>
              <a:br>
                <a:rPr lang="en" sz="120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b="1" lang="en" sz="1200">
                  <a:solidFill>
                    <a:srgbClr val="1C82D4"/>
                  </a:solidFill>
                  <a:latin typeface="Consolas"/>
                  <a:ea typeface="Consolas"/>
                  <a:cs typeface="Consolas"/>
                  <a:sym typeface="Consolas"/>
                </a:rPr>
                <a:t>"name"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: "Debian-Server-1",</a:t>
              </a:r>
              <a:br>
                <a:rPr lang="en" sz="120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b="1" lang="en" sz="1200">
                  <a:solidFill>
                    <a:srgbClr val="1C82D4"/>
                  </a:solidFill>
                  <a:latin typeface="Consolas"/>
                  <a:ea typeface="Consolas"/>
                  <a:cs typeface="Consolas"/>
                  <a:sym typeface="Consolas"/>
                </a:rPr>
                <a:t>"label"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: "Server",</a:t>
              </a:r>
              <a:br>
                <a:rPr lang="en" sz="120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b="1" lang="en" sz="1200">
                  <a:solidFill>
                    <a:srgbClr val="1C82D4"/>
                  </a:solidFill>
                  <a:latin typeface="Consolas"/>
                  <a:ea typeface="Consolas"/>
                  <a:cs typeface="Consolas"/>
                  <a:sym typeface="Consolas"/>
                </a:rPr>
                <a:t>"file"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: "Server.svg",</a:t>
              </a:r>
              <a:br>
                <a:rPr lang="en" sz="120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b="1" lang="en" sz="1200">
                  <a:solidFill>
                    <a:srgbClr val="1C82D4"/>
                  </a:solidFill>
                  <a:latin typeface="Consolas"/>
                  <a:ea typeface="Consolas"/>
                  <a:cs typeface="Consolas"/>
                  <a:sym typeface="Consolas"/>
                </a:rPr>
                <a:t>"parent"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: "d1fc8011-bbfc-47fd-9c14-766acba617dd",</a:t>
              </a:r>
              <a:br>
                <a:rPr lang="en" sz="120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b="1" lang="en" sz="1200">
                  <a:solidFill>
                    <a:srgbClr val="1C82D4"/>
                  </a:solidFill>
                  <a:latin typeface="Consolas"/>
                  <a:ea typeface="Consolas"/>
                  <a:cs typeface="Consolas"/>
                  <a:sym typeface="Consolas"/>
                </a:rPr>
                <a:t>"info"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: {</a:t>
              </a:r>
              <a:br>
                <a:rPr lang="en" sz="120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b="1" lang="en" sz="120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description</a:t>
              </a: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: "Server asset",</a:t>
              </a:r>
              <a:br>
                <a:rPr lang="en" sz="120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b="1" lang="en" sz="1200">
                  <a:solidFill>
                    <a:srgbClr val="222222"/>
                  </a:solidFill>
                  <a:latin typeface="Consolas"/>
                  <a:ea typeface="Consolas"/>
                  <a:cs typeface="Consolas"/>
                  <a:sym typeface="Consolas"/>
                </a:rPr>
                <a:t>brand</a:t>
              </a: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: "DELL",</a:t>
              </a:r>
              <a:br>
                <a:rPr lang="en" sz="120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b="1" lang="en" sz="1200">
                  <a:solidFill>
                    <a:srgbClr val="222222"/>
                  </a:solidFill>
                  <a:latin typeface="Consolas"/>
                  <a:ea typeface="Consolas"/>
                  <a:cs typeface="Consolas"/>
                  <a:sym typeface="Consolas"/>
                </a:rPr>
                <a:t>model</a:t>
              </a: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: "PowerEdge 2950",</a:t>
              </a:r>
              <a:br>
                <a:rPr lang="en" sz="120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b="1" lang="en" sz="1200">
                  <a:solidFill>
                    <a:srgbClr val="222222"/>
                  </a:solidFill>
                  <a:latin typeface="Consolas"/>
                  <a:ea typeface="Consolas"/>
                  <a:cs typeface="Consolas"/>
                  <a:sym typeface="Consolas"/>
                </a:rPr>
                <a:t>chassis_type</a:t>
              </a: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: "Rackmount",</a:t>
              </a:r>
              <a:br>
                <a:rPr lang="en" sz="120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b="1" lang="en" sz="1200">
                  <a:solidFill>
                    <a:srgbClr val="222222"/>
                  </a:solidFill>
                  <a:latin typeface="Consolas"/>
                  <a:ea typeface="Consolas"/>
                  <a:cs typeface="Consolas"/>
                  <a:sym typeface="Consolas"/>
                </a:rPr>
                <a:t>color</a:t>
              </a: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: "silver",</a:t>
              </a:r>
              <a:br>
                <a:rPr lang="en" sz="120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b="1" lang="en" sz="1200">
                  <a:solidFill>
                    <a:srgbClr val="222222"/>
                  </a:solidFill>
                  <a:latin typeface="Consolas"/>
                  <a:ea typeface="Consolas"/>
                  <a:cs typeface="Consolas"/>
                  <a:sym typeface="Consolas"/>
                </a:rPr>
                <a:t>form_factor</a:t>
              </a: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: "2U",</a:t>
              </a:r>
              <a:br>
                <a:rPr lang="en" sz="120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b="1" lang="en" sz="1200">
                  <a:solidFill>
                    <a:srgbClr val="222222"/>
                  </a:solidFill>
                  <a:latin typeface="Consolas"/>
                  <a:ea typeface="Consolas"/>
                  <a:cs typeface="Consolas"/>
                  <a:sym typeface="Consolas"/>
                </a:rPr>
                <a:t>64_bit_support</a:t>
              </a: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: "yes",</a:t>
              </a:r>
              <a:br>
                <a:rPr lang="en" sz="120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b="1" lang="en" sz="1200">
                  <a:solidFill>
                    <a:srgbClr val="222222"/>
                  </a:solidFill>
                  <a:latin typeface="Consolas"/>
                  <a:ea typeface="Consolas"/>
                  <a:cs typeface="Consolas"/>
                  <a:sym typeface="Consolas"/>
                </a:rPr>
                <a:t>num_psu</a:t>
              </a: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: 2,</a:t>
              </a:r>
              <a:br>
                <a:rPr lang="en" sz="120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b="1" lang="en" sz="1200">
                  <a:solidFill>
                    <a:srgbClr val="222222"/>
                  </a:solidFill>
                  <a:latin typeface="Consolas"/>
                  <a:ea typeface="Consolas"/>
                  <a:cs typeface="Consolas"/>
                  <a:sym typeface="Consolas"/>
                </a:rPr>
                <a:t>OS</a:t>
              </a:r>
              <a:r>
                <a:rPr b="1" lang="en" sz="1200">
                  <a:solidFill>
                    <a:srgbClr val="434343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" sz="1200">
                  <a:solidFill>
                    <a:srgbClr val="434343"/>
                  </a:solidFill>
                  <a:latin typeface="Consolas"/>
                  <a:ea typeface="Consolas"/>
                  <a:cs typeface="Consolas"/>
                  <a:sym typeface="Consolas"/>
                </a:rPr>
                <a:t>: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"Debian 8 Jessie"</a:t>
              </a:r>
              <a:br>
                <a:rPr lang="en" sz="120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}</a:t>
              </a:r>
              <a:br>
                <a:rPr lang="en" sz="120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101660" y="952436"/>
              <a:ext cx="4517100" cy="249600"/>
            </a:xfrm>
            <a:prstGeom prst="rect">
              <a:avLst/>
            </a:prstGeom>
            <a:solidFill>
              <a:srgbClr val="51616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3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Ontology Object</a:t>
              </a:r>
            </a:p>
          </p:txBody>
        </p:sp>
      </p:grpSp>
      <p:sp>
        <p:nvSpPr>
          <p:cNvPr id="488" name="Shape 48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pic>
        <p:nvPicPr>
          <p:cNvPr id="489" name="Shape 489"/>
          <p:cNvPicPr preferRelativeResize="0"/>
          <p:nvPr/>
        </p:nvPicPr>
        <p:blipFill rotWithShape="1">
          <a:blip r:embed="rId3">
            <a:alphaModFix/>
          </a:blip>
          <a:srcRect b="0" l="18331" r="19020" t="0"/>
          <a:stretch/>
        </p:blipFill>
        <p:spPr>
          <a:xfrm>
            <a:off x="5496599" y="1783622"/>
            <a:ext cx="548700" cy="8757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Shape 490"/>
          <p:cNvGrpSpPr/>
          <p:nvPr/>
        </p:nvGrpSpPr>
        <p:grpSpPr>
          <a:xfrm>
            <a:off x="5604853" y="2659401"/>
            <a:ext cx="350400" cy="1225287"/>
            <a:chOff x="5604853" y="2659401"/>
            <a:chExt cx="350400" cy="1225287"/>
          </a:xfrm>
        </p:grpSpPr>
        <p:cxnSp>
          <p:nvCxnSpPr>
            <p:cNvPr id="491" name="Shape 491"/>
            <p:cNvCxnSpPr>
              <a:stCxn id="489" idx="2"/>
              <a:endCxn id="492" idx="0"/>
            </p:cNvCxnSpPr>
            <p:nvPr/>
          </p:nvCxnSpPr>
          <p:spPr>
            <a:xfrm>
              <a:off x="5770950" y="2659401"/>
              <a:ext cx="9000" cy="874800"/>
            </a:xfrm>
            <a:prstGeom prst="straightConnector1">
              <a:avLst/>
            </a:prstGeom>
            <a:noFill/>
            <a:ln cap="flat" cmpd="sng" w="9525">
              <a:solidFill>
                <a:srgbClr val="D64426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pic>
          <p:nvPicPr>
            <p:cNvPr id="492" name="Shape 4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04853" y="3534288"/>
              <a:ext cx="350400" cy="350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3" name="Shape 493"/>
          <p:cNvGrpSpPr/>
          <p:nvPr/>
        </p:nvGrpSpPr>
        <p:grpSpPr>
          <a:xfrm>
            <a:off x="7802372" y="2417463"/>
            <a:ext cx="350400" cy="1885734"/>
            <a:chOff x="7706612" y="2417463"/>
            <a:chExt cx="350400" cy="1885734"/>
          </a:xfrm>
        </p:grpSpPr>
        <p:cxnSp>
          <p:nvCxnSpPr>
            <p:cNvPr id="494" name="Shape 494"/>
            <p:cNvCxnSpPr>
              <a:stCxn id="495" idx="2"/>
              <a:endCxn id="496" idx="0"/>
            </p:cNvCxnSpPr>
            <p:nvPr/>
          </p:nvCxnSpPr>
          <p:spPr>
            <a:xfrm>
              <a:off x="7872012" y="2417463"/>
              <a:ext cx="9900" cy="1535400"/>
            </a:xfrm>
            <a:prstGeom prst="straightConnector1">
              <a:avLst/>
            </a:prstGeom>
            <a:noFill/>
            <a:ln cap="flat" cmpd="sng" w="9525">
              <a:solidFill>
                <a:srgbClr val="D64426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pic>
          <p:nvPicPr>
            <p:cNvPr id="496" name="Shape 4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06612" y="3952798"/>
              <a:ext cx="350400" cy="350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7" name="Shape 4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4157" y="2002701"/>
            <a:ext cx="510450" cy="5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Shape 4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8234" y="2098388"/>
            <a:ext cx="319075" cy="319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8" name="Shape 498"/>
          <p:cNvGrpSpPr/>
          <p:nvPr/>
        </p:nvGrpSpPr>
        <p:grpSpPr>
          <a:xfrm>
            <a:off x="6162129" y="2100050"/>
            <a:ext cx="558900" cy="1979100"/>
            <a:chOff x="6238329" y="2100050"/>
            <a:chExt cx="558900" cy="1979100"/>
          </a:xfrm>
        </p:grpSpPr>
        <p:pic>
          <p:nvPicPr>
            <p:cNvPr id="499" name="Shape 4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38329" y="3728750"/>
              <a:ext cx="350400" cy="350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0" name="Shape 500"/>
            <p:cNvCxnSpPr>
              <a:endCxn id="499" idx="0"/>
            </p:cNvCxnSpPr>
            <p:nvPr/>
          </p:nvCxnSpPr>
          <p:spPr>
            <a:xfrm rot="5400000">
              <a:off x="5791029" y="2722550"/>
              <a:ext cx="1628700" cy="383700"/>
            </a:xfrm>
            <a:prstGeom prst="bentConnector3">
              <a:avLst>
                <a:gd fmla="val -292" name="adj1"/>
              </a:avLst>
            </a:prstGeom>
            <a:noFill/>
            <a:ln cap="flat" cmpd="sng" w="9525">
              <a:solidFill>
                <a:srgbClr val="D64426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grpSp>
        <p:nvGrpSpPr>
          <p:cNvPr id="501" name="Shape 501"/>
          <p:cNvGrpSpPr/>
          <p:nvPr/>
        </p:nvGrpSpPr>
        <p:grpSpPr>
          <a:xfrm>
            <a:off x="7234702" y="2257902"/>
            <a:ext cx="403800" cy="1825800"/>
            <a:chOff x="7006102" y="2257902"/>
            <a:chExt cx="403800" cy="1825800"/>
          </a:xfrm>
        </p:grpSpPr>
        <p:pic>
          <p:nvPicPr>
            <p:cNvPr id="502" name="Shape 5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59502" y="3733302"/>
              <a:ext cx="350400" cy="350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3" name="Shape 503"/>
            <p:cNvCxnSpPr>
              <a:stCxn id="502" idx="0"/>
              <a:endCxn id="497" idx="3"/>
            </p:cNvCxnSpPr>
            <p:nvPr/>
          </p:nvCxnSpPr>
          <p:spPr>
            <a:xfrm flipH="1" rot="5400000">
              <a:off x="6382702" y="2881302"/>
              <a:ext cx="1475400" cy="228600"/>
            </a:xfrm>
            <a:prstGeom prst="bentConnector2">
              <a:avLst/>
            </a:prstGeom>
            <a:noFill/>
            <a:ln cap="flat" cmpd="sng" w="9525">
              <a:solidFill>
                <a:srgbClr val="D64426"/>
              </a:solidFill>
              <a:prstDash val="solid"/>
              <a:round/>
              <a:headEnd len="lg" w="lg" type="stealth"/>
              <a:tailEnd len="lg" w="lg" type="none"/>
            </a:ln>
          </p:spPr>
        </p:cxnSp>
      </p:grpSp>
      <p:cxnSp>
        <p:nvCxnSpPr>
          <p:cNvPr id="504" name="Shape 504"/>
          <p:cNvCxnSpPr>
            <a:stCxn id="499" idx="2"/>
            <a:endCxn id="492" idx="3"/>
          </p:cNvCxnSpPr>
          <p:nvPr/>
        </p:nvCxnSpPr>
        <p:spPr>
          <a:xfrm flipH="1" rot="5400000">
            <a:off x="5961429" y="3703250"/>
            <a:ext cx="369600" cy="382200"/>
          </a:xfrm>
          <a:prstGeom prst="bentConnector4">
            <a:avLst>
              <a:gd fmla="val -35504" name="adj1"/>
              <a:gd fmla="val 72904" name="adj2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cxnSp>
      <p:cxnSp>
        <p:nvCxnSpPr>
          <p:cNvPr id="505" name="Shape 505"/>
          <p:cNvCxnSpPr>
            <a:stCxn id="502" idx="2"/>
            <a:endCxn id="492" idx="1"/>
          </p:cNvCxnSpPr>
          <p:nvPr/>
        </p:nvCxnSpPr>
        <p:spPr>
          <a:xfrm flipH="1" rot="5400000">
            <a:off x="6347002" y="2967402"/>
            <a:ext cx="374100" cy="1858500"/>
          </a:xfrm>
          <a:prstGeom prst="bentConnector4">
            <a:avLst>
              <a:gd fmla="val -63653" name="adj1"/>
              <a:gd fmla="val 108476" name="adj2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cxnSp>
      <p:cxnSp>
        <p:nvCxnSpPr>
          <p:cNvPr id="506" name="Shape 506"/>
          <p:cNvCxnSpPr>
            <a:stCxn id="496" idx="2"/>
            <a:endCxn id="502" idx="3"/>
          </p:cNvCxnSpPr>
          <p:nvPr/>
        </p:nvCxnSpPr>
        <p:spPr>
          <a:xfrm flipH="1" rot="5400000">
            <a:off x="7610672" y="3936298"/>
            <a:ext cx="394800" cy="339000"/>
          </a:xfrm>
          <a:prstGeom prst="bentConnector4">
            <a:avLst>
              <a:gd fmla="val -25975" name="adj1"/>
              <a:gd fmla="val 75851" name="adj2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cxnSp>
      <p:grpSp>
        <p:nvGrpSpPr>
          <p:cNvPr id="507" name="Shape 507"/>
          <p:cNvGrpSpPr/>
          <p:nvPr/>
        </p:nvGrpSpPr>
        <p:grpSpPr>
          <a:xfrm>
            <a:off x="5219685" y="2954167"/>
            <a:ext cx="235388" cy="236616"/>
            <a:chOff x="5143490" y="2954278"/>
            <a:chExt cx="264600" cy="278700"/>
          </a:xfrm>
        </p:grpSpPr>
        <p:sp>
          <p:nvSpPr>
            <p:cNvPr id="508" name="Shape 508"/>
            <p:cNvSpPr/>
            <p:nvPr/>
          </p:nvSpPr>
          <p:spPr>
            <a:xfrm>
              <a:off x="5166000" y="2968475"/>
              <a:ext cx="231900" cy="236400"/>
            </a:xfrm>
            <a:prstGeom prst="ellipse">
              <a:avLst/>
            </a:prstGeom>
            <a:noFill/>
            <a:ln cap="flat" cmpd="sng" w="19050">
              <a:solidFill>
                <a:srgbClr val="33333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509" name="Shape 509"/>
            <p:cNvCxnSpPr/>
            <p:nvPr/>
          </p:nvCxnSpPr>
          <p:spPr>
            <a:xfrm flipH="1" rot="10800000">
              <a:off x="5143490" y="2954278"/>
              <a:ext cx="264600" cy="278700"/>
            </a:xfrm>
            <a:prstGeom prst="straightConnector1">
              <a:avLst/>
            </a:prstGeom>
            <a:noFill/>
            <a:ln cap="flat" cmpd="sng" w="19050">
              <a:solidFill>
                <a:srgbClr val="333333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cxnSp>
        <p:nvCxnSpPr>
          <p:cNvPr id="510" name="Shape 510"/>
          <p:cNvCxnSpPr>
            <a:stCxn id="492" idx="2"/>
            <a:endCxn id="508" idx="4"/>
          </p:cNvCxnSpPr>
          <p:nvPr/>
        </p:nvCxnSpPr>
        <p:spPr>
          <a:xfrm flipH="1" rot="5400000">
            <a:off x="5202553" y="3307188"/>
            <a:ext cx="717900" cy="437100"/>
          </a:xfrm>
          <a:prstGeom prst="bentConnector3">
            <a:avLst>
              <a:gd fmla="val -3317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cxnSp>
      <p:sp>
        <p:nvSpPr>
          <p:cNvPr id="511" name="Shape 511"/>
          <p:cNvSpPr/>
          <p:nvPr/>
        </p:nvSpPr>
        <p:spPr>
          <a:xfrm>
            <a:off x="376800" y="2431200"/>
            <a:ext cx="701400" cy="194400"/>
          </a:xfrm>
          <a:prstGeom prst="rect">
            <a:avLst/>
          </a:prstGeom>
          <a:noFill/>
          <a:ln cap="flat" cmpd="sng" w="9525">
            <a:solidFill>
              <a:srgbClr val="D6442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" type="body"/>
          </p:nvPr>
        </p:nvSpPr>
        <p:spPr>
          <a:xfrm>
            <a:off x="311700" y="1535425"/>
            <a:ext cx="2052300" cy="27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96F3"/>
              </a:buClr>
              <a:buSzPct val="100000"/>
              <a:buFont typeface="Open Sans"/>
              <a:buChar char="➔"/>
            </a:pPr>
            <a:r>
              <a:rPr b="0" i="0" lang="en" sz="16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Motivation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96F3"/>
              </a:buClr>
              <a:buSzPct val="100000"/>
              <a:buFont typeface="Open Sans"/>
              <a:buChar char="➔"/>
            </a:pPr>
            <a:r>
              <a:rPr b="0" i="0" lang="en" sz="16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Design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96F3"/>
              </a:buClr>
              <a:buSzPct val="100000"/>
              <a:buFont typeface="Open Sans"/>
              <a:buChar char="➔"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Architecture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96F3"/>
              </a:buClr>
              <a:buSzPct val="100000"/>
              <a:buFont typeface="Open Sans"/>
              <a:buChar char="➔"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Demo!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96F3"/>
              </a:buClr>
              <a:buSzPct val="100000"/>
              <a:buFont typeface="Open Sans"/>
              <a:buChar char="➔"/>
            </a:pPr>
            <a:r>
              <a:rPr lang="en" sz="16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Discussion</a:t>
            </a:r>
          </a:p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66" name="Shape 66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-124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Middle Layer - OntoMon Observer</a:t>
            </a:r>
          </a:p>
        </p:txBody>
      </p:sp>
      <p:sp>
        <p:nvSpPr>
          <p:cNvPr id="517" name="Shape 517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Shape 518"/>
          <p:cNvSpPr txBox="1"/>
          <p:nvPr/>
        </p:nvSpPr>
        <p:spPr>
          <a:xfrm>
            <a:off x="4753172" y="1505509"/>
            <a:ext cx="4330200" cy="27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Custom Python middleware (daemon)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Domain-specific 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logic and reasoning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General-purpose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extendable core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Retrieves time-series data and concludes on the </a:t>
            </a: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current state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of monitored assets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Triggers notification mechanism and implements </a:t>
            </a: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alerting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API</a:t>
            </a:r>
          </a:p>
        </p:txBody>
      </p:sp>
      <p:sp>
        <p:nvSpPr>
          <p:cNvPr id="519" name="Shape 5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520" name="Shape 520"/>
          <p:cNvSpPr/>
          <p:nvPr/>
        </p:nvSpPr>
        <p:spPr>
          <a:xfrm>
            <a:off x="291156" y="3651425"/>
            <a:ext cx="4352100" cy="831600"/>
          </a:xfrm>
          <a:prstGeom prst="roundRect">
            <a:avLst>
              <a:gd fmla="val 478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1" name="Shape 521"/>
          <p:cNvSpPr/>
          <p:nvPr/>
        </p:nvSpPr>
        <p:spPr>
          <a:xfrm>
            <a:off x="281306" y="2341111"/>
            <a:ext cx="4352100" cy="1260900"/>
          </a:xfrm>
          <a:prstGeom prst="roundRect">
            <a:avLst>
              <a:gd fmla="val 4128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278731" y="1473599"/>
            <a:ext cx="4352100" cy="831600"/>
          </a:xfrm>
          <a:prstGeom prst="roundRect">
            <a:avLst>
              <a:gd fmla="val 497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23" name="Shape 523"/>
          <p:cNvGrpSpPr/>
          <p:nvPr/>
        </p:nvGrpSpPr>
        <p:grpSpPr>
          <a:xfrm>
            <a:off x="2618190" y="1506162"/>
            <a:ext cx="911565" cy="736500"/>
            <a:chOff x="6183016" y="980105"/>
            <a:chExt cx="1032000" cy="736500"/>
          </a:xfrm>
        </p:grpSpPr>
        <p:sp>
          <p:nvSpPr>
            <p:cNvPr id="524" name="Shape 524"/>
            <p:cNvSpPr/>
            <p:nvPr/>
          </p:nvSpPr>
          <p:spPr>
            <a:xfrm>
              <a:off x="6183016" y="980105"/>
              <a:ext cx="10320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Web UI</a:t>
              </a:r>
            </a:p>
          </p:txBody>
        </p:sp>
        <p:pic>
          <p:nvPicPr>
            <p:cNvPr id="525" name="Shape 5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98023" y="1421002"/>
              <a:ext cx="234600" cy="234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6" name="Shape 526"/>
          <p:cNvGrpSpPr/>
          <p:nvPr/>
        </p:nvGrpSpPr>
        <p:grpSpPr>
          <a:xfrm>
            <a:off x="330735" y="2447167"/>
            <a:ext cx="844153" cy="726188"/>
            <a:chOff x="3633089" y="2369174"/>
            <a:chExt cx="843900" cy="736500"/>
          </a:xfrm>
        </p:grpSpPr>
        <p:sp>
          <p:nvSpPr>
            <p:cNvPr id="527" name="Shape 527"/>
            <p:cNvSpPr/>
            <p:nvPr/>
          </p:nvSpPr>
          <p:spPr>
            <a:xfrm>
              <a:off x="3633089" y="2369174"/>
              <a:ext cx="8439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Metrics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Collector</a:t>
              </a:r>
            </a:p>
          </p:txBody>
        </p:sp>
        <p:pic>
          <p:nvPicPr>
            <p:cNvPr id="528" name="Shape 528"/>
            <p:cNvPicPr preferRelativeResize="0"/>
            <p:nvPr/>
          </p:nvPicPr>
          <p:blipFill rotWithShape="1">
            <a:blip r:embed="rId4">
              <a:alphaModFix/>
            </a:blip>
            <a:srcRect b="38541" l="0" r="19354" t="31525"/>
            <a:stretch/>
          </p:blipFill>
          <p:spPr>
            <a:xfrm>
              <a:off x="3798488" y="2827537"/>
              <a:ext cx="529825" cy="1966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29" name="Shape 529"/>
          <p:cNvCxnSpPr>
            <a:stCxn id="530" idx="3"/>
            <a:endCxn id="531" idx="1"/>
          </p:cNvCxnSpPr>
          <p:nvPr/>
        </p:nvCxnSpPr>
        <p:spPr>
          <a:xfrm>
            <a:off x="3471882" y="2811263"/>
            <a:ext cx="24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532" name="Shape 532"/>
          <p:cNvCxnSpPr>
            <a:endCxn id="533" idx="3"/>
          </p:cNvCxnSpPr>
          <p:nvPr/>
        </p:nvCxnSpPr>
        <p:spPr>
          <a:xfrm rot="10800000">
            <a:off x="2276492" y="4077744"/>
            <a:ext cx="117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534" name="Shape 534"/>
          <p:cNvCxnSpPr>
            <a:stCxn id="527" idx="3"/>
            <a:endCxn id="535" idx="1"/>
          </p:cNvCxnSpPr>
          <p:nvPr/>
        </p:nvCxnSpPr>
        <p:spPr>
          <a:xfrm>
            <a:off x="1174889" y="2810261"/>
            <a:ext cx="2340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536" name="Shape 536"/>
          <p:cNvCxnSpPr>
            <a:stCxn id="527" idx="2"/>
            <a:endCxn id="533" idx="0"/>
          </p:cNvCxnSpPr>
          <p:nvPr/>
        </p:nvCxnSpPr>
        <p:spPr>
          <a:xfrm>
            <a:off x="752812" y="3173356"/>
            <a:ext cx="903300" cy="53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grpSp>
        <p:nvGrpSpPr>
          <p:cNvPr id="537" name="Shape 537"/>
          <p:cNvGrpSpPr/>
          <p:nvPr/>
        </p:nvGrpSpPr>
        <p:grpSpPr>
          <a:xfrm>
            <a:off x="2615556" y="2443013"/>
            <a:ext cx="856325" cy="736500"/>
            <a:chOff x="5596625" y="2412649"/>
            <a:chExt cx="885000" cy="736500"/>
          </a:xfrm>
        </p:grpSpPr>
        <p:sp>
          <p:nvSpPr>
            <p:cNvPr id="530" name="Shape 530"/>
            <p:cNvSpPr/>
            <p:nvPr/>
          </p:nvSpPr>
          <p:spPr>
            <a:xfrm>
              <a:off x="5596625" y="2412649"/>
              <a:ext cx="885000" cy="7365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Observer</a:t>
              </a:r>
            </a:p>
          </p:txBody>
        </p:sp>
        <p:pic>
          <p:nvPicPr>
            <p:cNvPr id="538" name="Shape 538"/>
            <p:cNvPicPr preferRelativeResize="0"/>
            <p:nvPr/>
          </p:nvPicPr>
          <p:blipFill rotWithShape="1">
            <a:blip r:embed="rId5">
              <a:alphaModFix/>
            </a:blip>
            <a:srcRect b="11507" l="13859" r="12773" t="13326"/>
            <a:stretch/>
          </p:blipFill>
          <p:spPr>
            <a:xfrm>
              <a:off x="5914034" y="2847574"/>
              <a:ext cx="261280" cy="267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9" name="Shape 539"/>
          <p:cNvGrpSpPr/>
          <p:nvPr/>
        </p:nvGrpSpPr>
        <p:grpSpPr>
          <a:xfrm>
            <a:off x="3716149" y="2455022"/>
            <a:ext cx="856447" cy="712500"/>
            <a:chOff x="7049681" y="2402890"/>
            <a:chExt cx="969600" cy="712500"/>
          </a:xfrm>
        </p:grpSpPr>
        <p:sp>
          <p:nvSpPr>
            <p:cNvPr id="531" name="Shape 531"/>
            <p:cNvSpPr/>
            <p:nvPr/>
          </p:nvSpPr>
          <p:spPr>
            <a:xfrm>
              <a:off x="7049681" y="2402890"/>
              <a:ext cx="969600" cy="712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Server</a:t>
              </a:r>
            </a:p>
          </p:txBody>
        </p:sp>
        <p:pic>
          <p:nvPicPr>
            <p:cNvPr id="540" name="Shape 540"/>
            <p:cNvPicPr preferRelativeResize="0"/>
            <p:nvPr/>
          </p:nvPicPr>
          <p:blipFill rotWithShape="1">
            <a:blip r:embed="rId6">
              <a:alphaModFix/>
            </a:blip>
            <a:srcRect b="0" l="0" r="24179" t="0"/>
            <a:stretch/>
          </p:blipFill>
          <p:spPr>
            <a:xfrm>
              <a:off x="7270435" y="2845056"/>
              <a:ext cx="548700" cy="19448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41" name="Shape 541"/>
          <p:cNvCxnSpPr>
            <a:stCxn id="542" idx="3"/>
            <a:endCxn id="531" idx="2"/>
          </p:cNvCxnSpPr>
          <p:nvPr/>
        </p:nvCxnSpPr>
        <p:spPr>
          <a:xfrm flipH="1" rot="10800000">
            <a:off x="3493307" y="3167544"/>
            <a:ext cx="651000" cy="9102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grpSp>
        <p:nvGrpSpPr>
          <p:cNvPr id="543" name="Shape 543"/>
          <p:cNvGrpSpPr/>
          <p:nvPr/>
        </p:nvGrpSpPr>
        <p:grpSpPr>
          <a:xfrm>
            <a:off x="1408834" y="2443022"/>
            <a:ext cx="856447" cy="736500"/>
            <a:chOff x="4178440" y="2676022"/>
            <a:chExt cx="969600" cy="736500"/>
          </a:xfrm>
        </p:grpSpPr>
        <p:sp>
          <p:nvSpPr>
            <p:cNvPr id="535" name="Shape 535"/>
            <p:cNvSpPr/>
            <p:nvPr/>
          </p:nvSpPr>
          <p:spPr>
            <a:xfrm>
              <a:off x="4178440" y="2676022"/>
              <a:ext cx="9696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Storage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Backend</a:t>
              </a:r>
            </a:p>
          </p:txBody>
        </p:sp>
        <p:pic>
          <p:nvPicPr>
            <p:cNvPr id="544" name="Shape 544"/>
            <p:cNvPicPr preferRelativeResize="0"/>
            <p:nvPr/>
          </p:nvPicPr>
          <p:blipFill rotWithShape="1">
            <a:blip r:embed="rId7">
              <a:alphaModFix/>
            </a:blip>
            <a:srcRect b="0" l="0" r="77599" t="0"/>
            <a:stretch/>
          </p:blipFill>
          <p:spPr>
            <a:xfrm>
              <a:off x="4492458" y="3118690"/>
              <a:ext cx="263727" cy="259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2" name="Shape 542"/>
          <p:cNvSpPr/>
          <p:nvPr/>
        </p:nvSpPr>
        <p:spPr>
          <a:xfrm>
            <a:off x="2649107" y="3709494"/>
            <a:ext cx="844200" cy="736500"/>
          </a:xfrm>
          <a:prstGeom prst="roundRect">
            <a:avLst>
              <a:gd fmla="val 16667" name="adj"/>
            </a:avLst>
          </a:prstGeom>
          <a:solidFill>
            <a:srgbClr val="CECECE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ntology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1623432" y="3176203"/>
            <a:ext cx="91925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System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Integrators</a:t>
            </a:r>
          </a:p>
        </p:txBody>
      </p:sp>
      <p:cxnSp>
        <p:nvCxnSpPr>
          <p:cNvPr id="546" name="Shape 546"/>
          <p:cNvCxnSpPr>
            <a:stCxn id="531" idx="0"/>
            <a:endCxn id="524" idx="3"/>
          </p:cNvCxnSpPr>
          <p:nvPr/>
        </p:nvCxnSpPr>
        <p:spPr>
          <a:xfrm flipH="1" rot="5400000">
            <a:off x="3546773" y="1857422"/>
            <a:ext cx="580500" cy="614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stealth"/>
            <a:tailEnd len="lg" w="lg" type="stealth"/>
          </a:ln>
        </p:spPr>
      </p:cxnSp>
      <p:grpSp>
        <p:nvGrpSpPr>
          <p:cNvPr id="547" name="Shape 547"/>
          <p:cNvGrpSpPr/>
          <p:nvPr/>
        </p:nvGrpSpPr>
        <p:grpSpPr>
          <a:xfrm>
            <a:off x="3794052" y="1446288"/>
            <a:ext cx="714382" cy="383676"/>
            <a:chOff x="8085640" y="1086070"/>
            <a:chExt cx="888093" cy="458066"/>
          </a:xfrm>
        </p:grpSpPr>
        <p:pic>
          <p:nvPicPr>
            <p:cNvPr id="548" name="Shape 5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85640" y="1157671"/>
              <a:ext cx="314898" cy="3864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9" name="Shape 549"/>
            <p:cNvSpPr txBox="1"/>
            <p:nvPr/>
          </p:nvSpPr>
          <p:spPr>
            <a:xfrm>
              <a:off x="8371334" y="1086070"/>
              <a:ext cx="6024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End User</a:t>
              </a:r>
            </a:p>
          </p:txBody>
        </p:sp>
      </p:grpSp>
      <p:grpSp>
        <p:nvGrpSpPr>
          <p:cNvPr id="550" name="Shape 550"/>
          <p:cNvGrpSpPr/>
          <p:nvPr/>
        </p:nvGrpSpPr>
        <p:grpSpPr>
          <a:xfrm>
            <a:off x="1035692" y="3709494"/>
            <a:ext cx="1240799" cy="736500"/>
            <a:chOff x="976636" y="3891215"/>
            <a:chExt cx="1240799" cy="736500"/>
          </a:xfrm>
        </p:grpSpPr>
        <p:sp>
          <p:nvSpPr>
            <p:cNvPr id="533" name="Shape 533"/>
            <p:cNvSpPr/>
            <p:nvPr/>
          </p:nvSpPr>
          <p:spPr>
            <a:xfrm>
              <a:off x="976636" y="3891215"/>
              <a:ext cx="1240799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Target System</a:t>
              </a:r>
            </a:p>
          </p:txBody>
        </p:sp>
        <p:grpSp>
          <p:nvGrpSpPr>
            <p:cNvPr id="551" name="Shape 551"/>
            <p:cNvGrpSpPr/>
            <p:nvPr/>
          </p:nvGrpSpPr>
          <p:grpSpPr>
            <a:xfrm>
              <a:off x="1242691" y="4234354"/>
              <a:ext cx="733888" cy="326639"/>
              <a:chOff x="3936710" y="4570949"/>
              <a:chExt cx="830848" cy="326639"/>
            </a:xfrm>
          </p:grpSpPr>
          <p:grpSp>
            <p:nvGrpSpPr>
              <p:cNvPr id="552" name="Shape 552"/>
              <p:cNvGrpSpPr/>
              <p:nvPr/>
            </p:nvGrpSpPr>
            <p:grpSpPr>
              <a:xfrm>
                <a:off x="3936710" y="4570949"/>
                <a:ext cx="830848" cy="255295"/>
                <a:chOff x="1446969" y="4234600"/>
                <a:chExt cx="895696" cy="285980"/>
              </a:xfrm>
            </p:grpSpPr>
            <p:sp>
              <p:nvSpPr>
                <p:cNvPr id="553" name="Shape 553"/>
                <p:cNvSpPr/>
                <p:nvPr/>
              </p:nvSpPr>
              <p:spPr>
                <a:xfrm>
                  <a:off x="1446969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" name="Shape 554"/>
                <p:cNvSpPr/>
                <p:nvPr/>
              </p:nvSpPr>
              <p:spPr>
                <a:xfrm>
                  <a:off x="1662089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" name="Shape 555"/>
                <p:cNvSpPr/>
                <p:nvPr/>
              </p:nvSpPr>
              <p:spPr>
                <a:xfrm>
                  <a:off x="1518675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" name="Shape 556"/>
                <p:cNvSpPr/>
                <p:nvPr/>
              </p:nvSpPr>
              <p:spPr>
                <a:xfrm>
                  <a:off x="1890491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" name="Shape 557"/>
                <p:cNvSpPr/>
                <p:nvPr/>
              </p:nvSpPr>
              <p:spPr>
                <a:xfrm>
                  <a:off x="2121865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" name="Shape 558"/>
                <p:cNvSpPr/>
                <p:nvPr/>
              </p:nvSpPr>
              <p:spPr>
                <a:xfrm>
                  <a:off x="1988994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" name="Shape 559"/>
                <p:cNvSpPr/>
                <p:nvPr/>
              </p:nvSpPr>
              <p:spPr>
                <a:xfrm>
                  <a:off x="1756808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60" name="Shape 560"/>
              <p:cNvSpPr/>
              <p:nvPr/>
            </p:nvSpPr>
            <p:spPr>
              <a:xfrm>
                <a:off x="4085014" y="4702589"/>
                <a:ext cx="204900" cy="195000"/>
              </a:xfrm>
              <a:prstGeom prst="cube">
                <a:avLst>
                  <a:gd fmla="val 25000" name="adj"/>
                </a:avLst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Shape 561"/>
              <p:cNvSpPr/>
              <p:nvPr/>
            </p:nvSpPr>
            <p:spPr>
              <a:xfrm>
                <a:off x="4281830" y="4700144"/>
                <a:ext cx="204900" cy="195000"/>
              </a:xfrm>
              <a:prstGeom prst="cube">
                <a:avLst>
                  <a:gd fmla="val 25000" name="adj"/>
                </a:avLst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562" name="Shape 562"/>
          <p:cNvCxnSpPr>
            <a:stCxn id="524" idx="1"/>
            <a:endCxn id="563" idx="3"/>
          </p:cNvCxnSpPr>
          <p:nvPr/>
        </p:nvCxnSpPr>
        <p:spPr>
          <a:xfrm flipH="1">
            <a:off x="2308290" y="1874412"/>
            <a:ext cx="3099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564" name="Shape 564"/>
          <p:cNvCxnSpPr>
            <a:stCxn id="530" idx="1"/>
            <a:endCxn id="535" idx="3"/>
          </p:cNvCxnSpPr>
          <p:nvPr/>
        </p:nvCxnSpPr>
        <p:spPr>
          <a:xfrm rot="10800000">
            <a:off x="2265156" y="2811263"/>
            <a:ext cx="35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565" name="Shape 565"/>
          <p:cNvSpPr txBox="1"/>
          <p:nvPr/>
        </p:nvSpPr>
        <p:spPr>
          <a:xfrm>
            <a:off x="270362" y="4129792"/>
            <a:ext cx="5487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Base </a:t>
            </a:r>
          </a:p>
        </p:txBody>
      </p:sp>
      <p:sp>
        <p:nvSpPr>
          <p:cNvPr id="566" name="Shape 566"/>
          <p:cNvSpPr txBox="1"/>
          <p:nvPr/>
        </p:nvSpPr>
        <p:spPr>
          <a:xfrm>
            <a:off x="270354" y="3261929"/>
            <a:ext cx="677400" cy="32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Middle </a:t>
            </a:r>
          </a:p>
        </p:txBody>
      </p:sp>
      <p:sp>
        <p:nvSpPr>
          <p:cNvPr id="567" name="Shape 567"/>
          <p:cNvSpPr txBox="1"/>
          <p:nvPr/>
        </p:nvSpPr>
        <p:spPr>
          <a:xfrm>
            <a:off x="270355" y="1987097"/>
            <a:ext cx="6378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Upper </a:t>
            </a:r>
          </a:p>
        </p:txBody>
      </p:sp>
      <p:grpSp>
        <p:nvGrpSpPr>
          <p:cNvPr id="568" name="Shape 568"/>
          <p:cNvGrpSpPr/>
          <p:nvPr/>
        </p:nvGrpSpPr>
        <p:grpSpPr>
          <a:xfrm>
            <a:off x="2615556" y="2443013"/>
            <a:ext cx="856325" cy="736500"/>
            <a:chOff x="5596625" y="2412649"/>
            <a:chExt cx="885000" cy="736500"/>
          </a:xfrm>
        </p:grpSpPr>
        <p:sp>
          <p:nvSpPr>
            <p:cNvPr id="569" name="Shape 569"/>
            <p:cNvSpPr/>
            <p:nvPr/>
          </p:nvSpPr>
          <p:spPr>
            <a:xfrm>
              <a:off x="5596625" y="2412649"/>
              <a:ext cx="885000" cy="736500"/>
            </a:xfrm>
            <a:prstGeom prst="roundRect">
              <a:avLst>
                <a:gd fmla="val 16667" name="adj"/>
              </a:avLst>
            </a:prstGeom>
            <a:solidFill>
              <a:srgbClr val="63AAEB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Observer</a:t>
              </a:r>
            </a:p>
          </p:txBody>
        </p:sp>
        <p:pic>
          <p:nvPicPr>
            <p:cNvPr id="570" name="Shape 570"/>
            <p:cNvPicPr preferRelativeResize="0"/>
            <p:nvPr/>
          </p:nvPicPr>
          <p:blipFill rotWithShape="1">
            <a:blip r:embed="rId5">
              <a:alphaModFix/>
            </a:blip>
            <a:srcRect b="11507" l="13859" r="12773" t="13326"/>
            <a:stretch/>
          </p:blipFill>
          <p:spPr>
            <a:xfrm>
              <a:off x="5914034" y="2847574"/>
              <a:ext cx="261280" cy="267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1" name="Shape 571"/>
          <p:cNvGrpSpPr/>
          <p:nvPr/>
        </p:nvGrpSpPr>
        <p:grpSpPr>
          <a:xfrm>
            <a:off x="1398327" y="1508516"/>
            <a:ext cx="910017" cy="736500"/>
            <a:chOff x="4811565" y="980109"/>
            <a:chExt cx="1032000" cy="736500"/>
          </a:xfrm>
        </p:grpSpPr>
        <p:sp>
          <p:nvSpPr>
            <p:cNvPr id="563" name="Shape 563"/>
            <p:cNvSpPr/>
            <p:nvPr/>
          </p:nvSpPr>
          <p:spPr>
            <a:xfrm>
              <a:off x="4811565" y="980109"/>
              <a:ext cx="10320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Graph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Composer</a:t>
              </a:r>
            </a:p>
          </p:txBody>
        </p:sp>
        <p:pic>
          <p:nvPicPr>
            <p:cNvPr id="572" name="Shape 57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95862" y="1427355"/>
              <a:ext cx="259894" cy="2439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73" name="Shape 573"/>
          <p:cNvCxnSpPr>
            <a:stCxn id="563" idx="2"/>
          </p:cNvCxnSpPr>
          <p:nvPr/>
        </p:nvCxnSpPr>
        <p:spPr>
          <a:xfrm>
            <a:off x="1853335" y="2245016"/>
            <a:ext cx="900" cy="1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pic>
        <p:nvPicPr>
          <p:cNvPr id="574" name="Shape 57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34755" y="3073969"/>
            <a:ext cx="350399" cy="35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Shape 57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461" y="4048385"/>
            <a:ext cx="3504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Middle Layer</a:t>
            </a: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- OntoMon Alerting API </a:t>
            </a:r>
          </a:p>
        </p:txBody>
      </p:sp>
      <p:sp>
        <p:nvSpPr>
          <p:cNvPr id="581" name="Shape 581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2" name="Shape 582"/>
          <p:cNvGrpSpPr/>
          <p:nvPr/>
        </p:nvGrpSpPr>
        <p:grpSpPr>
          <a:xfrm>
            <a:off x="424500" y="1207852"/>
            <a:ext cx="4615500" cy="3424496"/>
            <a:chOff x="500700" y="1055425"/>
            <a:chExt cx="4615500" cy="3778546"/>
          </a:xfrm>
        </p:grpSpPr>
        <p:sp>
          <p:nvSpPr>
            <p:cNvPr id="583" name="Shape 583"/>
            <p:cNvSpPr txBox="1"/>
            <p:nvPr/>
          </p:nvSpPr>
          <p:spPr>
            <a:xfrm>
              <a:off x="500700" y="1293624"/>
              <a:ext cx="4615500" cy="3540346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{</a:t>
              </a:r>
            </a:p>
            <a:p>
              <a:pPr indent="-69850" lvl="0" marL="0"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b="1" lang="en" sz="1200">
                  <a:solidFill>
                    <a:srgbClr val="1C82D4"/>
                  </a:solidFill>
                  <a:latin typeface="Consolas"/>
                  <a:ea typeface="Consolas"/>
                  <a:cs typeface="Consolas"/>
                  <a:sym typeface="Consolas"/>
                </a:rPr>
                <a:t>"uuid"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: "d6f24676-c0dc-4f8a-a29f-d1031e5fe8d2",</a:t>
              </a:r>
            </a:p>
            <a:p>
              <a:pPr lvl="0"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b="1" lang="en" sz="1200">
                  <a:solidFill>
                    <a:srgbClr val="1C82D4"/>
                  </a:solidFill>
                  <a:latin typeface="Consolas"/>
                  <a:ea typeface="Consolas"/>
                  <a:cs typeface="Consolas"/>
                  <a:sym typeface="Consolas"/>
                </a:rPr>
                <a:t>"timestamp"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: "2017-06-23 14:09:25",</a:t>
              </a:r>
            </a:p>
            <a:p>
              <a:pPr lvl="0"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b="1" lang="en" sz="1200">
                  <a:solidFill>
                    <a:srgbClr val="1C82D4"/>
                  </a:solidFill>
                  <a:latin typeface="Consolas"/>
                  <a:ea typeface="Consolas"/>
                  <a:cs typeface="Consolas"/>
                  <a:sym typeface="Consolas"/>
                </a:rPr>
                <a:t>"state"</a:t>
              </a:r>
              <a:r>
                <a:rPr lang="en" sz="1200">
                  <a:solidFill>
                    <a:srgbClr val="186DB1"/>
                  </a:solidFill>
                  <a:latin typeface="Consolas"/>
                  <a:ea typeface="Consolas"/>
                  <a:cs typeface="Consolas"/>
                  <a:sym typeface="Consolas"/>
                </a:rPr>
                <a:t>: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"OK",</a:t>
              </a:r>
            </a:p>
            <a:p>
              <a:pPr lvl="0"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b="1" lang="en" sz="1200">
                  <a:solidFill>
                    <a:srgbClr val="1C82D4"/>
                  </a:solidFill>
                  <a:latin typeface="Consolas"/>
                  <a:ea typeface="Consolas"/>
                  <a:cs typeface="Consolas"/>
                  <a:sym typeface="Consolas"/>
                </a:rPr>
                <a:t>"metrics"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: {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   </a:t>
              </a:r>
              <a:r>
                <a:rPr lang="en" sz="1200">
                  <a:solidFill>
                    <a:srgbClr val="434343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b="1" lang="en" sz="1200">
                  <a:solidFill>
                    <a:srgbClr val="434343"/>
                  </a:solidFill>
                  <a:latin typeface="Consolas"/>
                  <a:ea typeface="Consolas"/>
                  <a:cs typeface="Consolas"/>
                  <a:sym typeface="Consolas"/>
                </a:rPr>
                <a:t>total_capacity</a:t>
              </a:r>
              <a:r>
                <a:rPr lang="en" sz="1200">
                  <a:solidFill>
                    <a:srgbClr val="434343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: "50GB", </a:t>
              </a:r>
            </a:p>
            <a:p>
              <a:pPr indent="457200"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</a:t>
              </a:r>
              <a:r>
                <a:rPr lang="en" sz="1200">
                  <a:solidFill>
                    <a:srgbClr val="434343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b="1" lang="en" sz="1200">
                  <a:solidFill>
                    <a:srgbClr val="434343"/>
                  </a:solidFill>
                  <a:latin typeface="Consolas"/>
                  <a:ea typeface="Consolas"/>
                  <a:cs typeface="Consolas"/>
                  <a:sym typeface="Consolas"/>
                </a:rPr>
                <a:t>disk_used_pct</a:t>
              </a:r>
              <a:r>
                <a:rPr lang="en" sz="1200">
                  <a:solidFill>
                    <a:srgbClr val="434343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: 40, </a:t>
              </a:r>
            </a:p>
            <a:p>
              <a:pPr indent="387350" lvl="0" rtl="0"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</a:t>
              </a:r>
              <a:r>
                <a:rPr lang="en" sz="1200">
                  <a:solidFill>
                    <a:srgbClr val="434343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b="1" lang="en" sz="1200">
                  <a:solidFill>
                    <a:srgbClr val="434343"/>
                  </a:solidFill>
                  <a:latin typeface="Consolas"/>
                  <a:ea typeface="Consolas"/>
                  <a:cs typeface="Consolas"/>
                  <a:sym typeface="Consolas"/>
                </a:rPr>
                <a:t>disk_free_pct</a:t>
              </a:r>
              <a:r>
                <a:rPr lang="en" sz="1200">
                  <a:solidFill>
                    <a:srgbClr val="434343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: 60</a:t>
              </a:r>
            </a:p>
            <a:p>
              <a:pPr lvl="0"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  },</a:t>
              </a:r>
            </a:p>
            <a:p>
              <a:pPr lvl="0"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b="1" lang="en" sz="1200">
                  <a:solidFill>
                    <a:srgbClr val="1C82D4"/>
                  </a:solidFill>
                  <a:latin typeface="Consolas"/>
                  <a:ea typeface="Consolas"/>
                  <a:cs typeface="Consolas"/>
                  <a:sym typeface="Consolas"/>
                </a:rPr>
                <a:t>"type"</a:t>
              </a:r>
              <a:r>
                <a:rPr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: {</a:t>
              </a:r>
            </a:p>
            <a:p>
              <a:pPr lvl="0"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   </a:t>
              </a:r>
              <a:r>
                <a:rPr b="1" lang="en" sz="1200">
                  <a:solidFill>
                    <a:srgbClr val="1C82D4"/>
                  </a:solidFill>
                  <a:latin typeface="Consolas"/>
                  <a:ea typeface="Consolas"/>
                  <a:cs typeface="Consolas"/>
                  <a:sym typeface="Consolas"/>
                </a:rPr>
                <a:t>"element_class"</a:t>
              </a:r>
              <a:r>
                <a:rPr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: "indicator",</a:t>
              </a:r>
            </a:p>
            <a:p>
              <a:pPr lvl="0"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   </a:t>
              </a:r>
              <a:r>
                <a:rPr b="1" lang="en" sz="1200">
                  <a:solidFill>
                    <a:srgbClr val="1C82D4"/>
                  </a:solidFill>
                  <a:latin typeface="Consolas"/>
                  <a:ea typeface="Consolas"/>
                  <a:cs typeface="Consolas"/>
                  <a:sym typeface="Consolas"/>
                </a:rPr>
                <a:t>"attribute_name"</a:t>
              </a:r>
              <a:r>
                <a:rPr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: "fill",</a:t>
              </a:r>
            </a:p>
            <a:p>
              <a:pPr lvl="0"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  </a:t>
              </a:r>
              <a:r>
                <a:rPr lang="en" sz="1200">
                  <a:solidFill>
                    <a:srgbClr val="1C82D4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b="1" lang="en" sz="1200">
                  <a:solidFill>
                    <a:srgbClr val="1C82D4"/>
                  </a:solidFill>
                  <a:latin typeface="Consolas"/>
                  <a:ea typeface="Consolas"/>
                  <a:cs typeface="Consolas"/>
                  <a:sym typeface="Consolas"/>
                </a:rPr>
                <a:t>"attribute_value"</a:t>
              </a:r>
              <a:r>
                <a:rPr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: "green"</a:t>
              </a:r>
            </a:p>
            <a:p>
              <a:pPr lvl="0"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},</a:t>
              </a:r>
            </a:p>
            <a:p>
              <a:pPr lvl="0"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b="1" lang="en" sz="1200">
                  <a:solidFill>
                    <a:srgbClr val="1C82D4"/>
                  </a:solidFill>
                  <a:latin typeface="Consolas"/>
                  <a:ea typeface="Consolas"/>
                  <a:cs typeface="Consolas"/>
                  <a:sym typeface="Consolas"/>
                </a:rPr>
                <a:t>"description"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: "No issues were detected."</a:t>
              </a:r>
            </a:p>
            <a:p>
              <a:pPr lvl="0"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4" name="Shape 584"/>
            <p:cNvSpPr/>
            <p:nvPr/>
          </p:nvSpPr>
          <p:spPr>
            <a:xfrm>
              <a:off x="506100" y="1055425"/>
              <a:ext cx="4606500" cy="238200"/>
            </a:xfrm>
            <a:prstGeom prst="rect">
              <a:avLst/>
            </a:prstGeom>
            <a:solidFill>
              <a:srgbClr val="51616C"/>
            </a:solidFill>
            <a:ln cap="flat" cmpd="sng" w="9525">
              <a:solidFill>
                <a:srgbClr val="51616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3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Update.json Object</a:t>
              </a:r>
            </a:p>
          </p:txBody>
        </p:sp>
      </p:grpSp>
      <p:sp>
        <p:nvSpPr>
          <p:cNvPr id="585" name="Shape 585"/>
          <p:cNvSpPr txBox="1"/>
          <p:nvPr/>
        </p:nvSpPr>
        <p:spPr>
          <a:xfrm>
            <a:off x="5307637" y="1325331"/>
            <a:ext cx="3441900" cy="80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Every status update is represented by an </a:t>
            </a: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Update.json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Object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6" name="Shape 586"/>
          <p:cNvSpPr txBox="1"/>
          <p:nvPr/>
        </p:nvSpPr>
        <p:spPr>
          <a:xfrm>
            <a:off x="5319529" y="2172788"/>
            <a:ext cx="3241500" cy="2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Valid values for </a:t>
            </a:r>
            <a:r>
              <a:rPr lang="en" sz="1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state 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attribute: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Font typeface="Montserrat"/>
              <a:buChar char="➔"/>
            </a:pPr>
            <a:r>
              <a:rPr lang="en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OK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Font typeface="Montserrat"/>
              <a:buChar char="➔"/>
            </a:pPr>
            <a:r>
              <a:rPr lang="en">
                <a:solidFill>
                  <a:srgbClr val="E0B42E"/>
                </a:solidFill>
                <a:latin typeface="Montserrat"/>
                <a:ea typeface="Montserrat"/>
                <a:cs typeface="Montserrat"/>
                <a:sym typeface="Montserrat"/>
              </a:rPr>
              <a:t>WARNING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Font typeface="Montserrat"/>
              <a:buChar char="➔"/>
            </a:pPr>
            <a:r>
              <a:rPr lang="en">
                <a:solidFill>
                  <a:srgbClr val="D64426"/>
                </a:solidFill>
                <a:latin typeface="Montserrat"/>
                <a:ea typeface="Montserrat"/>
                <a:cs typeface="Montserrat"/>
                <a:sym typeface="Montserrat"/>
              </a:rPr>
              <a:t>CRITICAL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500">
              <a:solidFill>
                <a:srgbClr val="D6442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Type</a:t>
            </a: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attribute determines the visualization of the update inside the Web UI</a:t>
            </a:r>
          </a:p>
        </p:txBody>
      </p:sp>
      <p:sp>
        <p:nvSpPr>
          <p:cNvPr id="587" name="Shape 58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5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5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5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5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5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5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Upper</a:t>
            </a: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Layer - OntoMon User Interface</a:t>
            </a:r>
          </a:p>
        </p:txBody>
      </p:sp>
      <p:sp>
        <p:nvSpPr>
          <p:cNvPr id="593" name="Shape 593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Shape 594"/>
          <p:cNvSpPr txBox="1"/>
          <p:nvPr/>
        </p:nvSpPr>
        <p:spPr>
          <a:xfrm>
            <a:off x="4622225" y="1330750"/>
            <a:ext cx="4136100" cy="31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Dynamic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Angular 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web app generated on-the-fly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End-to-end </a:t>
            </a: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visualization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of the target </a:t>
            </a:r>
          </a:p>
          <a:p>
            <a:pPr indent="457200"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system based on Ontology.json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Real-time</a:t>
            </a: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 notifications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and automatic </a:t>
            </a:r>
          </a:p>
          <a:p>
            <a:pPr indent="457200"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view updates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Real-time performance </a:t>
            </a: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graphs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Programmatic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control of SVGs associated with monitored assets</a:t>
            </a:r>
          </a:p>
        </p:txBody>
      </p:sp>
      <p:sp>
        <p:nvSpPr>
          <p:cNvPr id="595" name="Shape 59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596" name="Shape 596"/>
          <p:cNvSpPr/>
          <p:nvPr/>
        </p:nvSpPr>
        <p:spPr>
          <a:xfrm>
            <a:off x="235471" y="3613946"/>
            <a:ext cx="4352100" cy="831600"/>
          </a:xfrm>
          <a:prstGeom prst="roundRect">
            <a:avLst>
              <a:gd fmla="val 478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225621" y="2303632"/>
            <a:ext cx="4352100" cy="1260900"/>
          </a:xfrm>
          <a:prstGeom prst="roundRect">
            <a:avLst>
              <a:gd fmla="val 4128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223046" y="1436120"/>
            <a:ext cx="4352100" cy="831600"/>
          </a:xfrm>
          <a:prstGeom prst="roundRect">
            <a:avLst>
              <a:gd fmla="val 497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99" name="Shape 599"/>
          <p:cNvGrpSpPr/>
          <p:nvPr/>
        </p:nvGrpSpPr>
        <p:grpSpPr>
          <a:xfrm>
            <a:off x="2580713" y="1498269"/>
            <a:ext cx="911565" cy="736500"/>
            <a:chOff x="6183016" y="980105"/>
            <a:chExt cx="1032000" cy="736500"/>
          </a:xfrm>
        </p:grpSpPr>
        <p:sp>
          <p:nvSpPr>
            <p:cNvPr id="600" name="Shape 600"/>
            <p:cNvSpPr/>
            <p:nvPr/>
          </p:nvSpPr>
          <p:spPr>
            <a:xfrm>
              <a:off x="6183016" y="980105"/>
              <a:ext cx="1032000" cy="7365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Web UI</a:t>
              </a:r>
            </a:p>
          </p:txBody>
        </p:sp>
        <p:pic>
          <p:nvPicPr>
            <p:cNvPr id="601" name="Shape 6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98023" y="1421002"/>
              <a:ext cx="234600" cy="234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2" name="Shape 602"/>
          <p:cNvGrpSpPr/>
          <p:nvPr/>
        </p:nvGrpSpPr>
        <p:grpSpPr>
          <a:xfrm>
            <a:off x="275051" y="2409688"/>
            <a:ext cx="844153" cy="726188"/>
            <a:chOff x="3633089" y="2369174"/>
            <a:chExt cx="843900" cy="736500"/>
          </a:xfrm>
        </p:grpSpPr>
        <p:sp>
          <p:nvSpPr>
            <p:cNvPr id="603" name="Shape 603"/>
            <p:cNvSpPr/>
            <p:nvPr/>
          </p:nvSpPr>
          <p:spPr>
            <a:xfrm>
              <a:off x="3633089" y="2369174"/>
              <a:ext cx="8439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Metrics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Collector</a:t>
              </a:r>
            </a:p>
          </p:txBody>
        </p:sp>
        <p:pic>
          <p:nvPicPr>
            <p:cNvPr id="604" name="Shape 604"/>
            <p:cNvPicPr preferRelativeResize="0"/>
            <p:nvPr/>
          </p:nvPicPr>
          <p:blipFill rotWithShape="1">
            <a:blip r:embed="rId4">
              <a:alphaModFix/>
            </a:blip>
            <a:srcRect b="38541" l="0" r="19354" t="31525"/>
            <a:stretch/>
          </p:blipFill>
          <p:spPr>
            <a:xfrm>
              <a:off x="3798488" y="2827537"/>
              <a:ext cx="529825" cy="1966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05" name="Shape 605"/>
          <p:cNvCxnSpPr>
            <a:stCxn id="606" idx="3"/>
            <a:endCxn id="607" idx="1"/>
          </p:cNvCxnSpPr>
          <p:nvPr/>
        </p:nvCxnSpPr>
        <p:spPr>
          <a:xfrm>
            <a:off x="3416198" y="2773784"/>
            <a:ext cx="24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608" name="Shape 608"/>
          <p:cNvCxnSpPr>
            <a:endCxn id="609" idx="3"/>
          </p:cNvCxnSpPr>
          <p:nvPr/>
        </p:nvCxnSpPr>
        <p:spPr>
          <a:xfrm rot="10800000">
            <a:off x="2220808" y="4040265"/>
            <a:ext cx="117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610" name="Shape 610"/>
          <p:cNvCxnSpPr>
            <a:stCxn id="603" idx="3"/>
            <a:endCxn id="611" idx="1"/>
          </p:cNvCxnSpPr>
          <p:nvPr/>
        </p:nvCxnSpPr>
        <p:spPr>
          <a:xfrm>
            <a:off x="1119204" y="2772782"/>
            <a:ext cx="2340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612" name="Shape 612"/>
          <p:cNvCxnSpPr>
            <a:stCxn id="603" idx="2"/>
            <a:endCxn id="609" idx="0"/>
          </p:cNvCxnSpPr>
          <p:nvPr/>
        </p:nvCxnSpPr>
        <p:spPr>
          <a:xfrm>
            <a:off x="697127" y="3135877"/>
            <a:ext cx="903300" cy="53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grpSp>
        <p:nvGrpSpPr>
          <p:cNvPr id="613" name="Shape 613"/>
          <p:cNvGrpSpPr/>
          <p:nvPr/>
        </p:nvGrpSpPr>
        <p:grpSpPr>
          <a:xfrm>
            <a:off x="2559872" y="2405534"/>
            <a:ext cx="856326" cy="736500"/>
            <a:chOff x="5596625" y="2412649"/>
            <a:chExt cx="885000" cy="736500"/>
          </a:xfrm>
        </p:grpSpPr>
        <p:sp>
          <p:nvSpPr>
            <p:cNvPr id="606" name="Shape 606"/>
            <p:cNvSpPr/>
            <p:nvPr/>
          </p:nvSpPr>
          <p:spPr>
            <a:xfrm>
              <a:off x="5596625" y="2412649"/>
              <a:ext cx="8850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Observer</a:t>
              </a:r>
            </a:p>
          </p:txBody>
        </p:sp>
        <p:pic>
          <p:nvPicPr>
            <p:cNvPr id="614" name="Shape 614"/>
            <p:cNvPicPr preferRelativeResize="0"/>
            <p:nvPr/>
          </p:nvPicPr>
          <p:blipFill rotWithShape="1">
            <a:blip r:embed="rId5">
              <a:alphaModFix/>
            </a:blip>
            <a:srcRect b="11507" l="13859" r="12773" t="13326"/>
            <a:stretch/>
          </p:blipFill>
          <p:spPr>
            <a:xfrm>
              <a:off x="5914034" y="2847574"/>
              <a:ext cx="261280" cy="267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5" name="Shape 615"/>
          <p:cNvGrpSpPr/>
          <p:nvPr/>
        </p:nvGrpSpPr>
        <p:grpSpPr>
          <a:xfrm>
            <a:off x="3660465" y="2417544"/>
            <a:ext cx="856447" cy="712500"/>
            <a:chOff x="7049681" y="2402890"/>
            <a:chExt cx="969600" cy="712500"/>
          </a:xfrm>
        </p:grpSpPr>
        <p:sp>
          <p:nvSpPr>
            <p:cNvPr id="607" name="Shape 607"/>
            <p:cNvSpPr/>
            <p:nvPr/>
          </p:nvSpPr>
          <p:spPr>
            <a:xfrm>
              <a:off x="7049681" y="2402890"/>
              <a:ext cx="969600" cy="712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Server</a:t>
              </a:r>
            </a:p>
          </p:txBody>
        </p:sp>
        <p:pic>
          <p:nvPicPr>
            <p:cNvPr id="616" name="Shape 616"/>
            <p:cNvPicPr preferRelativeResize="0"/>
            <p:nvPr/>
          </p:nvPicPr>
          <p:blipFill rotWithShape="1">
            <a:blip r:embed="rId6">
              <a:alphaModFix/>
            </a:blip>
            <a:srcRect b="0" l="0" r="24179" t="0"/>
            <a:stretch/>
          </p:blipFill>
          <p:spPr>
            <a:xfrm>
              <a:off x="7270435" y="2845056"/>
              <a:ext cx="548700" cy="19448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17" name="Shape 617"/>
          <p:cNvCxnSpPr>
            <a:stCxn id="618" idx="3"/>
            <a:endCxn id="607" idx="2"/>
          </p:cNvCxnSpPr>
          <p:nvPr/>
        </p:nvCxnSpPr>
        <p:spPr>
          <a:xfrm flipH="1" rot="10800000">
            <a:off x="3437575" y="3130065"/>
            <a:ext cx="651000" cy="9102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grpSp>
        <p:nvGrpSpPr>
          <p:cNvPr id="619" name="Shape 619"/>
          <p:cNvGrpSpPr/>
          <p:nvPr/>
        </p:nvGrpSpPr>
        <p:grpSpPr>
          <a:xfrm>
            <a:off x="1353149" y="2405543"/>
            <a:ext cx="856447" cy="736500"/>
            <a:chOff x="4178440" y="2676022"/>
            <a:chExt cx="969600" cy="736500"/>
          </a:xfrm>
        </p:grpSpPr>
        <p:sp>
          <p:nvSpPr>
            <p:cNvPr id="611" name="Shape 611"/>
            <p:cNvSpPr/>
            <p:nvPr/>
          </p:nvSpPr>
          <p:spPr>
            <a:xfrm>
              <a:off x="4178440" y="2676022"/>
              <a:ext cx="9696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Storage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Backend</a:t>
              </a:r>
            </a:p>
          </p:txBody>
        </p:sp>
        <p:pic>
          <p:nvPicPr>
            <p:cNvPr id="620" name="Shape 620"/>
            <p:cNvPicPr preferRelativeResize="0"/>
            <p:nvPr/>
          </p:nvPicPr>
          <p:blipFill rotWithShape="1">
            <a:blip r:embed="rId7">
              <a:alphaModFix/>
            </a:blip>
            <a:srcRect b="0" l="0" r="77599" t="0"/>
            <a:stretch/>
          </p:blipFill>
          <p:spPr>
            <a:xfrm>
              <a:off x="4492458" y="3118690"/>
              <a:ext cx="263727" cy="259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8" name="Shape 618"/>
          <p:cNvSpPr/>
          <p:nvPr/>
        </p:nvSpPr>
        <p:spPr>
          <a:xfrm>
            <a:off x="2593422" y="3672015"/>
            <a:ext cx="844153" cy="736500"/>
          </a:xfrm>
          <a:prstGeom prst="roundRect">
            <a:avLst>
              <a:gd fmla="val 16667" name="adj"/>
            </a:avLst>
          </a:prstGeom>
          <a:solidFill>
            <a:srgbClr val="CECECE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Ontology</a:t>
            </a:r>
          </a:p>
        </p:txBody>
      </p:sp>
      <p:sp>
        <p:nvSpPr>
          <p:cNvPr id="621" name="Shape 621"/>
          <p:cNvSpPr txBox="1"/>
          <p:nvPr/>
        </p:nvSpPr>
        <p:spPr>
          <a:xfrm>
            <a:off x="1567748" y="3138724"/>
            <a:ext cx="91925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System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Integrators</a:t>
            </a:r>
          </a:p>
        </p:txBody>
      </p:sp>
      <p:cxnSp>
        <p:nvCxnSpPr>
          <p:cNvPr id="622" name="Shape 622"/>
          <p:cNvCxnSpPr>
            <a:stCxn id="607" idx="0"/>
            <a:endCxn id="600" idx="3"/>
          </p:cNvCxnSpPr>
          <p:nvPr/>
        </p:nvCxnSpPr>
        <p:spPr>
          <a:xfrm flipH="1" rot="5400000">
            <a:off x="3514939" y="1843794"/>
            <a:ext cx="551100" cy="596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stealth"/>
            <a:tailEnd len="lg" w="lg" type="stealth"/>
          </a:ln>
        </p:spPr>
      </p:cxnSp>
      <p:grpSp>
        <p:nvGrpSpPr>
          <p:cNvPr id="623" name="Shape 623"/>
          <p:cNvGrpSpPr/>
          <p:nvPr/>
        </p:nvGrpSpPr>
        <p:grpSpPr>
          <a:xfrm>
            <a:off x="3738367" y="1408809"/>
            <a:ext cx="714382" cy="383676"/>
            <a:chOff x="8085640" y="1086070"/>
            <a:chExt cx="888093" cy="458066"/>
          </a:xfrm>
        </p:grpSpPr>
        <p:pic>
          <p:nvPicPr>
            <p:cNvPr id="624" name="Shape 6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85640" y="1157671"/>
              <a:ext cx="314898" cy="3864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5" name="Shape 625"/>
            <p:cNvSpPr txBox="1"/>
            <p:nvPr/>
          </p:nvSpPr>
          <p:spPr>
            <a:xfrm>
              <a:off x="8371334" y="1086070"/>
              <a:ext cx="6024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End User</a:t>
              </a:r>
            </a:p>
          </p:txBody>
        </p:sp>
      </p:grpSp>
      <p:grpSp>
        <p:nvGrpSpPr>
          <p:cNvPr id="626" name="Shape 626"/>
          <p:cNvGrpSpPr/>
          <p:nvPr/>
        </p:nvGrpSpPr>
        <p:grpSpPr>
          <a:xfrm>
            <a:off x="980008" y="3672015"/>
            <a:ext cx="1240799" cy="736500"/>
            <a:chOff x="976636" y="3891215"/>
            <a:chExt cx="1240799" cy="736500"/>
          </a:xfrm>
        </p:grpSpPr>
        <p:sp>
          <p:nvSpPr>
            <p:cNvPr id="609" name="Shape 609"/>
            <p:cNvSpPr/>
            <p:nvPr/>
          </p:nvSpPr>
          <p:spPr>
            <a:xfrm>
              <a:off x="976636" y="3891215"/>
              <a:ext cx="1240799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Target System</a:t>
              </a:r>
            </a:p>
          </p:txBody>
        </p:sp>
        <p:grpSp>
          <p:nvGrpSpPr>
            <p:cNvPr id="627" name="Shape 627"/>
            <p:cNvGrpSpPr/>
            <p:nvPr/>
          </p:nvGrpSpPr>
          <p:grpSpPr>
            <a:xfrm>
              <a:off x="1242691" y="4234354"/>
              <a:ext cx="733888" cy="326639"/>
              <a:chOff x="3936710" y="4570949"/>
              <a:chExt cx="830848" cy="326639"/>
            </a:xfrm>
          </p:grpSpPr>
          <p:grpSp>
            <p:nvGrpSpPr>
              <p:cNvPr id="628" name="Shape 628"/>
              <p:cNvGrpSpPr/>
              <p:nvPr/>
            </p:nvGrpSpPr>
            <p:grpSpPr>
              <a:xfrm>
                <a:off x="3936710" y="4570949"/>
                <a:ext cx="830848" cy="255295"/>
                <a:chOff x="1446969" y="4234600"/>
                <a:chExt cx="895696" cy="285980"/>
              </a:xfrm>
            </p:grpSpPr>
            <p:sp>
              <p:nvSpPr>
                <p:cNvPr id="629" name="Shape 629"/>
                <p:cNvSpPr/>
                <p:nvPr/>
              </p:nvSpPr>
              <p:spPr>
                <a:xfrm>
                  <a:off x="1446969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Shape 630"/>
                <p:cNvSpPr/>
                <p:nvPr/>
              </p:nvSpPr>
              <p:spPr>
                <a:xfrm>
                  <a:off x="1662089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Shape 631"/>
                <p:cNvSpPr/>
                <p:nvPr/>
              </p:nvSpPr>
              <p:spPr>
                <a:xfrm>
                  <a:off x="1518675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Shape 632"/>
                <p:cNvSpPr/>
                <p:nvPr/>
              </p:nvSpPr>
              <p:spPr>
                <a:xfrm>
                  <a:off x="1890491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" name="Shape 633"/>
                <p:cNvSpPr/>
                <p:nvPr/>
              </p:nvSpPr>
              <p:spPr>
                <a:xfrm>
                  <a:off x="2121865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" name="Shape 634"/>
                <p:cNvSpPr/>
                <p:nvPr/>
              </p:nvSpPr>
              <p:spPr>
                <a:xfrm>
                  <a:off x="1988994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Shape 635"/>
                <p:cNvSpPr/>
                <p:nvPr/>
              </p:nvSpPr>
              <p:spPr>
                <a:xfrm>
                  <a:off x="1756808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36" name="Shape 636"/>
              <p:cNvSpPr/>
              <p:nvPr/>
            </p:nvSpPr>
            <p:spPr>
              <a:xfrm>
                <a:off x="4085014" y="4702589"/>
                <a:ext cx="204900" cy="195000"/>
              </a:xfrm>
              <a:prstGeom prst="cube">
                <a:avLst>
                  <a:gd fmla="val 25000" name="adj"/>
                </a:avLst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Shape 637"/>
              <p:cNvSpPr/>
              <p:nvPr/>
            </p:nvSpPr>
            <p:spPr>
              <a:xfrm>
                <a:off x="4281830" y="4700144"/>
                <a:ext cx="204900" cy="195000"/>
              </a:xfrm>
              <a:prstGeom prst="cube">
                <a:avLst>
                  <a:gd fmla="val 25000" name="adj"/>
                </a:avLst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638" name="Shape 638"/>
          <p:cNvCxnSpPr>
            <a:stCxn id="639" idx="1"/>
            <a:endCxn id="640" idx="3"/>
          </p:cNvCxnSpPr>
          <p:nvPr/>
        </p:nvCxnSpPr>
        <p:spPr>
          <a:xfrm rot="10800000">
            <a:off x="2223113" y="1838185"/>
            <a:ext cx="357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641" name="Shape 641"/>
          <p:cNvCxnSpPr>
            <a:stCxn id="606" idx="1"/>
            <a:endCxn id="611" idx="3"/>
          </p:cNvCxnSpPr>
          <p:nvPr/>
        </p:nvCxnSpPr>
        <p:spPr>
          <a:xfrm rot="10800000">
            <a:off x="2209472" y="2773784"/>
            <a:ext cx="35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642" name="Shape 642"/>
          <p:cNvSpPr txBox="1"/>
          <p:nvPr/>
        </p:nvSpPr>
        <p:spPr>
          <a:xfrm>
            <a:off x="214678" y="4092313"/>
            <a:ext cx="5487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Base </a:t>
            </a:r>
          </a:p>
        </p:txBody>
      </p:sp>
      <p:sp>
        <p:nvSpPr>
          <p:cNvPr id="643" name="Shape 643"/>
          <p:cNvSpPr txBox="1"/>
          <p:nvPr/>
        </p:nvSpPr>
        <p:spPr>
          <a:xfrm>
            <a:off x="214670" y="3224450"/>
            <a:ext cx="677399" cy="32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Middle </a:t>
            </a:r>
          </a:p>
        </p:txBody>
      </p:sp>
      <p:sp>
        <p:nvSpPr>
          <p:cNvPr id="644" name="Shape 644"/>
          <p:cNvSpPr txBox="1"/>
          <p:nvPr/>
        </p:nvSpPr>
        <p:spPr>
          <a:xfrm>
            <a:off x="214670" y="1949618"/>
            <a:ext cx="6378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Upper </a:t>
            </a:r>
          </a:p>
        </p:txBody>
      </p:sp>
      <p:grpSp>
        <p:nvGrpSpPr>
          <p:cNvPr id="645" name="Shape 645"/>
          <p:cNvGrpSpPr/>
          <p:nvPr/>
        </p:nvGrpSpPr>
        <p:grpSpPr>
          <a:xfrm>
            <a:off x="2580713" y="1473235"/>
            <a:ext cx="911565" cy="736500"/>
            <a:chOff x="6183016" y="980105"/>
            <a:chExt cx="1032000" cy="736500"/>
          </a:xfrm>
        </p:grpSpPr>
        <p:sp>
          <p:nvSpPr>
            <p:cNvPr id="639" name="Shape 639"/>
            <p:cNvSpPr/>
            <p:nvPr/>
          </p:nvSpPr>
          <p:spPr>
            <a:xfrm>
              <a:off x="6183016" y="980105"/>
              <a:ext cx="1032000" cy="736500"/>
            </a:xfrm>
            <a:prstGeom prst="roundRect">
              <a:avLst>
                <a:gd fmla="val 16667" name="adj"/>
              </a:avLst>
            </a:prstGeom>
            <a:solidFill>
              <a:srgbClr val="63AAEB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Web UI</a:t>
              </a:r>
            </a:p>
          </p:txBody>
        </p:sp>
        <p:pic>
          <p:nvPicPr>
            <p:cNvPr id="646" name="Shape 6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98023" y="1421002"/>
              <a:ext cx="234600" cy="234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7" name="Shape 647"/>
          <p:cNvGrpSpPr/>
          <p:nvPr/>
        </p:nvGrpSpPr>
        <p:grpSpPr>
          <a:xfrm>
            <a:off x="1313023" y="1469826"/>
            <a:ext cx="910017" cy="736500"/>
            <a:chOff x="4811565" y="980109"/>
            <a:chExt cx="1032000" cy="736500"/>
          </a:xfrm>
        </p:grpSpPr>
        <p:sp>
          <p:nvSpPr>
            <p:cNvPr id="640" name="Shape 640"/>
            <p:cNvSpPr/>
            <p:nvPr/>
          </p:nvSpPr>
          <p:spPr>
            <a:xfrm>
              <a:off x="4811565" y="980109"/>
              <a:ext cx="10320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Graph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Composer</a:t>
              </a:r>
            </a:p>
          </p:txBody>
        </p:sp>
        <p:pic>
          <p:nvPicPr>
            <p:cNvPr id="648" name="Shape 64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95862" y="1427355"/>
              <a:ext cx="259894" cy="2439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49" name="Shape 649"/>
          <p:cNvCxnSpPr>
            <a:stCxn id="640" idx="2"/>
          </p:cNvCxnSpPr>
          <p:nvPr/>
        </p:nvCxnSpPr>
        <p:spPr>
          <a:xfrm>
            <a:off x="1768032" y="2206326"/>
            <a:ext cx="900" cy="1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pic>
        <p:nvPicPr>
          <p:cNvPr id="650" name="Shape 6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78491" y="3047609"/>
            <a:ext cx="350399" cy="35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Shape 6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41192" y="4023351"/>
            <a:ext cx="3504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Upper Layer - OntoMon UI internals</a:t>
            </a:r>
          </a:p>
        </p:txBody>
      </p:sp>
      <p:sp>
        <p:nvSpPr>
          <p:cNvPr id="657" name="Shape 657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Shape 658"/>
          <p:cNvSpPr txBox="1"/>
          <p:nvPr>
            <p:ph idx="12" type="sldNum"/>
          </p:nvPr>
        </p:nvSpPr>
        <p:spPr>
          <a:xfrm>
            <a:off x="8622814" y="4663225"/>
            <a:ext cx="39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659" name="Shape 659"/>
          <p:cNvSpPr/>
          <p:nvPr/>
        </p:nvSpPr>
        <p:spPr>
          <a:xfrm>
            <a:off x="1944488" y="1920089"/>
            <a:ext cx="283500" cy="282300"/>
          </a:xfrm>
          <a:prstGeom prst="ellipse">
            <a:avLst/>
          </a:prstGeom>
          <a:solidFill>
            <a:srgbClr val="9FC5E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1944488" y="2900725"/>
            <a:ext cx="283500" cy="282300"/>
          </a:xfrm>
          <a:prstGeom prst="ellipse">
            <a:avLst/>
          </a:prstGeom>
          <a:solidFill>
            <a:srgbClr val="9FC5E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" name="Shape 661"/>
          <p:cNvSpPr/>
          <p:nvPr/>
        </p:nvSpPr>
        <p:spPr>
          <a:xfrm>
            <a:off x="2562727" y="3743812"/>
            <a:ext cx="283500" cy="282300"/>
          </a:xfrm>
          <a:prstGeom prst="ellipse">
            <a:avLst/>
          </a:prstGeom>
          <a:solidFill>
            <a:srgbClr val="9FC5E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2562727" y="4614399"/>
            <a:ext cx="283500" cy="282300"/>
          </a:xfrm>
          <a:prstGeom prst="ellipse">
            <a:avLst/>
          </a:prstGeom>
          <a:solidFill>
            <a:srgbClr val="9FC5E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3" name="Shape 663"/>
          <p:cNvSpPr/>
          <p:nvPr/>
        </p:nvSpPr>
        <p:spPr>
          <a:xfrm>
            <a:off x="1343307" y="3743812"/>
            <a:ext cx="283500" cy="282300"/>
          </a:xfrm>
          <a:prstGeom prst="ellipse">
            <a:avLst/>
          </a:prstGeom>
          <a:solidFill>
            <a:srgbClr val="9FC5E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645186" y="4614399"/>
            <a:ext cx="283500" cy="282300"/>
          </a:xfrm>
          <a:prstGeom prst="ellipse">
            <a:avLst/>
          </a:prstGeom>
          <a:solidFill>
            <a:srgbClr val="9FC5E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1036469" y="4614399"/>
            <a:ext cx="283500" cy="282300"/>
          </a:xfrm>
          <a:prstGeom prst="ellipse">
            <a:avLst/>
          </a:prstGeom>
          <a:solidFill>
            <a:srgbClr val="9FC5E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66" name="Shape 666"/>
          <p:cNvCxnSpPr>
            <a:stCxn id="659" idx="4"/>
            <a:endCxn id="660" idx="0"/>
          </p:cNvCxnSpPr>
          <p:nvPr/>
        </p:nvCxnSpPr>
        <p:spPr>
          <a:xfrm>
            <a:off x="2086238" y="2202389"/>
            <a:ext cx="0" cy="6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667" name="Shape 667"/>
          <p:cNvCxnSpPr>
            <a:stCxn id="660" idx="4"/>
            <a:endCxn id="663" idx="0"/>
          </p:cNvCxnSpPr>
          <p:nvPr/>
        </p:nvCxnSpPr>
        <p:spPr>
          <a:xfrm flipH="1">
            <a:off x="1485038" y="3183025"/>
            <a:ext cx="601200" cy="5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668" name="Shape 668"/>
          <p:cNvCxnSpPr>
            <a:stCxn id="660" idx="4"/>
            <a:endCxn id="661" idx="0"/>
          </p:cNvCxnSpPr>
          <p:nvPr/>
        </p:nvCxnSpPr>
        <p:spPr>
          <a:xfrm>
            <a:off x="2086238" y="3183025"/>
            <a:ext cx="618300" cy="5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669" name="Shape 669"/>
          <p:cNvCxnSpPr>
            <a:stCxn id="663" idx="4"/>
            <a:endCxn id="665" idx="0"/>
          </p:cNvCxnSpPr>
          <p:nvPr/>
        </p:nvCxnSpPr>
        <p:spPr>
          <a:xfrm flipH="1">
            <a:off x="1178157" y="4026112"/>
            <a:ext cx="306900" cy="5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670" name="Shape 670"/>
          <p:cNvCxnSpPr>
            <a:stCxn id="663" idx="4"/>
            <a:endCxn id="664" idx="0"/>
          </p:cNvCxnSpPr>
          <p:nvPr/>
        </p:nvCxnSpPr>
        <p:spPr>
          <a:xfrm>
            <a:off x="1485057" y="4026112"/>
            <a:ext cx="301800" cy="5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671" name="Shape 671"/>
          <p:cNvCxnSpPr>
            <a:stCxn id="661" idx="4"/>
            <a:endCxn id="662" idx="0"/>
          </p:cNvCxnSpPr>
          <p:nvPr/>
        </p:nvCxnSpPr>
        <p:spPr>
          <a:xfrm>
            <a:off x="2704477" y="4026112"/>
            <a:ext cx="0" cy="5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672" name="Shape 672"/>
          <p:cNvSpPr txBox="1"/>
          <p:nvPr/>
        </p:nvSpPr>
        <p:spPr>
          <a:xfrm>
            <a:off x="995545" y="1230034"/>
            <a:ext cx="2195700" cy="47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Ontology Tree</a:t>
            </a:r>
          </a:p>
        </p:txBody>
      </p:sp>
      <p:sp>
        <p:nvSpPr>
          <p:cNvPr id="673" name="Shape 673"/>
          <p:cNvSpPr txBox="1"/>
          <p:nvPr/>
        </p:nvSpPr>
        <p:spPr>
          <a:xfrm>
            <a:off x="5715950" y="1230034"/>
            <a:ext cx="2195700" cy="47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Browser DOM Tree</a:t>
            </a:r>
          </a:p>
        </p:txBody>
      </p:sp>
      <p:cxnSp>
        <p:nvCxnSpPr>
          <p:cNvPr id="674" name="Shape 674"/>
          <p:cNvCxnSpPr/>
          <p:nvPr/>
        </p:nvCxnSpPr>
        <p:spPr>
          <a:xfrm flipH="1" rot="10800000">
            <a:off x="422950" y="2563528"/>
            <a:ext cx="80352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675" name="Shape 675"/>
          <p:cNvSpPr/>
          <p:nvPr/>
        </p:nvSpPr>
        <p:spPr>
          <a:xfrm>
            <a:off x="6352804" y="1811275"/>
            <a:ext cx="948600" cy="480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SVG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Element0</a:t>
            </a:r>
          </a:p>
        </p:txBody>
      </p:sp>
      <p:sp>
        <p:nvSpPr>
          <p:cNvPr id="676" name="Shape 676"/>
          <p:cNvSpPr/>
          <p:nvPr/>
        </p:nvSpPr>
        <p:spPr>
          <a:xfrm>
            <a:off x="6352804" y="2792095"/>
            <a:ext cx="948600" cy="480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SVG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Element1</a:t>
            </a:r>
          </a:p>
        </p:txBody>
      </p:sp>
      <p:sp>
        <p:nvSpPr>
          <p:cNvPr id="677" name="Shape 677"/>
          <p:cNvSpPr/>
          <p:nvPr/>
        </p:nvSpPr>
        <p:spPr>
          <a:xfrm>
            <a:off x="5510218" y="3644962"/>
            <a:ext cx="948600" cy="480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SVG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Element2</a:t>
            </a:r>
          </a:p>
        </p:txBody>
      </p:sp>
      <p:sp>
        <p:nvSpPr>
          <p:cNvPr id="678" name="Shape 678"/>
          <p:cNvSpPr/>
          <p:nvPr/>
        </p:nvSpPr>
        <p:spPr>
          <a:xfrm>
            <a:off x="7311080" y="3644962"/>
            <a:ext cx="948600" cy="480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SVG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Element3</a:t>
            </a:r>
          </a:p>
        </p:txBody>
      </p:sp>
      <p:sp>
        <p:nvSpPr>
          <p:cNvPr id="679" name="Shape 679"/>
          <p:cNvSpPr/>
          <p:nvPr/>
        </p:nvSpPr>
        <p:spPr>
          <a:xfrm>
            <a:off x="4834793" y="4478285"/>
            <a:ext cx="948600" cy="480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SVG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Element4</a:t>
            </a:r>
          </a:p>
        </p:txBody>
      </p:sp>
      <p:sp>
        <p:nvSpPr>
          <p:cNvPr id="680" name="Shape 680"/>
          <p:cNvSpPr/>
          <p:nvPr/>
        </p:nvSpPr>
        <p:spPr>
          <a:xfrm>
            <a:off x="6134213" y="4478285"/>
            <a:ext cx="948599" cy="480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SVG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Element5</a:t>
            </a:r>
          </a:p>
        </p:txBody>
      </p:sp>
      <p:sp>
        <p:nvSpPr>
          <p:cNvPr id="681" name="Shape 681"/>
          <p:cNvSpPr/>
          <p:nvPr/>
        </p:nvSpPr>
        <p:spPr>
          <a:xfrm>
            <a:off x="7311080" y="4478285"/>
            <a:ext cx="948600" cy="480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SVG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Element6</a:t>
            </a:r>
          </a:p>
        </p:txBody>
      </p:sp>
      <p:cxnSp>
        <p:nvCxnSpPr>
          <p:cNvPr id="682" name="Shape 682"/>
          <p:cNvCxnSpPr>
            <a:stCxn id="675" idx="2"/>
            <a:endCxn id="676" idx="0"/>
          </p:cNvCxnSpPr>
          <p:nvPr/>
        </p:nvCxnSpPr>
        <p:spPr>
          <a:xfrm>
            <a:off x="6827104" y="2291275"/>
            <a:ext cx="0" cy="50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683" name="Shape 683"/>
          <p:cNvCxnSpPr>
            <a:stCxn id="677" idx="2"/>
            <a:endCxn id="679" idx="0"/>
          </p:cNvCxnSpPr>
          <p:nvPr/>
        </p:nvCxnSpPr>
        <p:spPr>
          <a:xfrm flipH="1">
            <a:off x="5309218" y="4124962"/>
            <a:ext cx="675300" cy="35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684" name="Shape 684"/>
          <p:cNvCxnSpPr>
            <a:stCxn id="677" idx="2"/>
            <a:endCxn id="680" idx="0"/>
          </p:cNvCxnSpPr>
          <p:nvPr/>
        </p:nvCxnSpPr>
        <p:spPr>
          <a:xfrm>
            <a:off x="5984518" y="4124962"/>
            <a:ext cx="624000" cy="35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685" name="Shape 685"/>
          <p:cNvCxnSpPr>
            <a:stCxn id="678" idx="2"/>
            <a:endCxn id="681" idx="0"/>
          </p:cNvCxnSpPr>
          <p:nvPr/>
        </p:nvCxnSpPr>
        <p:spPr>
          <a:xfrm>
            <a:off x="7785380" y="4124962"/>
            <a:ext cx="0" cy="35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686" name="Shape 686"/>
          <p:cNvCxnSpPr>
            <a:stCxn id="676" idx="2"/>
            <a:endCxn id="677" idx="0"/>
          </p:cNvCxnSpPr>
          <p:nvPr/>
        </p:nvCxnSpPr>
        <p:spPr>
          <a:xfrm flipH="1">
            <a:off x="5984404" y="3272095"/>
            <a:ext cx="842700" cy="3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687" name="Shape 687"/>
          <p:cNvCxnSpPr>
            <a:stCxn id="676" idx="2"/>
            <a:endCxn id="678" idx="0"/>
          </p:cNvCxnSpPr>
          <p:nvPr/>
        </p:nvCxnSpPr>
        <p:spPr>
          <a:xfrm>
            <a:off x="6827104" y="3272095"/>
            <a:ext cx="958200" cy="3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grpSp>
        <p:nvGrpSpPr>
          <p:cNvPr id="688" name="Shape 688"/>
          <p:cNvGrpSpPr/>
          <p:nvPr/>
        </p:nvGrpSpPr>
        <p:grpSpPr>
          <a:xfrm>
            <a:off x="180804" y="899725"/>
            <a:ext cx="772200" cy="709800"/>
            <a:chOff x="180804" y="899725"/>
            <a:chExt cx="772200" cy="709800"/>
          </a:xfrm>
        </p:grpSpPr>
        <p:sp>
          <p:nvSpPr>
            <p:cNvPr id="689" name="Shape 689"/>
            <p:cNvSpPr txBox="1"/>
            <p:nvPr/>
          </p:nvSpPr>
          <p:spPr>
            <a:xfrm>
              <a:off x="180804" y="998343"/>
              <a:ext cx="7722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sz="110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contains</a:t>
              </a:r>
            </a:p>
          </p:txBody>
        </p:sp>
        <p:cxnSp>
          <p:nvCxnSpPr>
            <p:cNvPr id="690" name="Shape 690"/>
            <p:cNvCxnSpPr/>
            <p:nvPr/>
          </p:nvCxnSpPr>
          <p:spPr>
            <a:xfrm flipH="1">
              <a:off x="213950" y="899725"/>
              <a:ext cx="1200" cy="709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sp>
        <p:nvSpPr>
          <p:cNvPr id="691" name="Shape 691"/>
          <p:cNvSpPr txBox="1"/>
          <p:nvPr/>
        </p:nvSpPr>
        <p:spPr>
          <a:xfrm>
            <a:off x="1721342" y="1666621"/>
            <a:ext cx="772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Object0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2178542" y="2704082"/>
            <a:ext cx="772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Object1</a:t>
            </a:r>
          </a:p>
        </p:txBody>
      </p:sp>
      <p:sp>
        <p:nvSpPr>
          <p:cNvPr id="693" name="Shape 693"/>
          <p:cNvSpPr txBox="1"/>
          <p:nvPr/>
        </p:nvSpPr>
        <p:spPr>
          <a:xfrm>
            <a:off x="730742" y="3524760"/>
            <a:ext cx="772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Object2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2711942" y="3534540"/>
            <a:ext cx="772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Object3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2788142" y="4407793"/>
            <a:ext cx="772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Object6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1797542" y="4407793"/>
            <a:ext cx="772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Object5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416162" y="4388234"/>
            <a:ext cx="772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Object4</a:t>
            </a:r>
          </a:p>
        </p:txBody>
      </p:sp>
      <p:cxnSp>
        <p:nvCxnSpPr>
          <p:cNvPr id="698" name="Shape 698"/>
          <p:cNvCxnSpPr/>
          <p:nvPr/>
        </p:nvCxnSpPr>
        <p:spPr>
          <a:xfrm flipH="1" rot="10800000">
            <a:off x="422950" y="3419250"/>
            <a:ext cx="80352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699" name="Shape 699"/>
          <p:cNvCxnSpPr/>
          <p:nvPr/>
        </p:nvCxnSpPr>
        <p:spPr>
          <a:xfrm flipH="1" rot="10800000">
            <a:off x="422950" y="4257450"/>
            <a:ext cx="80352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700" name="Shape 700"/>
          <p:cNvSpPr txBox="1"/>
          <p:nvPr/>
        </p:nvSpPr>
        <p:spPr>
          <a:xfrm>
            <a:off x="3510900" y="2816550"/>
            <a:ext cx="1818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BFS Traversal</a:t>
            </a:r>
          </a:p>
        </p:txBody>
      </p:sp>
      <p:sp>
        <p:nvSpPr>
          <p:cNvPr id="701" name="Shape 701"/>
          <p:cNvSpPr/>
          <p:nvPr/>
        </p:nvSpPr>
        <p:spPr>
          <a:xfrm>
            <a:off x="1944488" y="1920089"/>
            <a:ext cx="283500" cy="282300"/>
          </a:xfrm>
          <a:prstGeom prst="ellipse">
            <a:avLst/>
          </a:prstGeom>
          <a:solidFill>
            <a:srgbClr val="D64426">
              <a:alpha val="74510"/>
            </a:srgbClr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2" name="Shape 702"/>
          <p:cNvSpPr/>
          <p:nvPr/>
        </p:nvSpPr>
        <p:spPr>
          <a:xfrm>
            <a:off x="1944488" y="2900909"/>
            <a:ext cx="283500" cy="282300"/>
          </a:xfrm>
          <a:prstGeom prst="ellipse">
            <a:avLst/>
          </a:prstGeom>
          <a:solidFill>
            <a:srgbClr val="D64426">
              <a:alpha val="74510"/>
            </a:srgbClr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3" name="Shape 703"/>
          <p:cNvSpPr/>
          <p:nvPr/>
        </p:nvSpPr>
        <p:spPr>
          <a:xfrm>
            <a:off x="1339778" y="3743999"/>
            <a:ext cx="283500" cy="282300"/>
          </a:xfrm>
          <a:prstGeom prst="ellipse">
            <a:avLst/>
          </a:prstGeom>
          <a:solidFill>
            <a:srgbClr val="D64426">
              <a:alpha val="74510"/>
            </a:srgbClr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4" name="Shape 704"/>
          <p:cNvSpPr/>
          <p:nvPr/>
        </p:nvSpPr>
        <p:spPr>
          <a:xfrm>
            <a:off x="2563868" y="3746444"/>
            <a:ext cx="283500" cy="282300"/>
          </a:xfrm>
          <a:prstGeom prst="ellipse">
            <a:avLst/>
          </a:prstGeom>
          <a:solidFill>
            <a:srgbClr val="D64426">
              <a:alpha val="74510"/>
            </a:srgbClr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5" name="Shape 705"/>
          <p:cNvSpPr/>
          <p:nvPr/>
        </p:nvSpPr>
        <p:spPr>
          <a:xfrm>
            <a:off x="1039868" y="4611954"/>
            <a:ext cx="283500" cy="282300"/>
          </a:xfrm>
          <a:prstGeom prst="ellipse">
            <a:avLst/>
          </a:prstGeom>
          <a:solidFill>
            <a:srgbClr val="D64426">
              <a:alpha val="74510"/>
            </a:srgbClr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6" name="Shape 706"/>
          <p:cNvSpPr/>
          <p:nvPr/>
        </p:nvSpPr>
        <p:spPr>
          <a:xfrm>
            <a:off x="1649468" y="4611954"/>
            <a:ext cx="283500" cy="282300"/>
          </a:xfrm>
          <a:prstGeom prst="ellipse">
            <a:avLst/>
          </a:prstGeom>
          <a:solidFill>
            <a:srgbClr val="D64426">
              <a:alpha val="74510"/>
            </a:srgbClr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7" name="Shape 707"/>
          <p:cNvSpPr/>
          <p:nvPr/>
        </p:nvSpPr>
        <p:spPr>
          <a:xfrm>
            <a:off x="2563868" y="4611954"/>
            <a:ext cx="283500" cy="282300"/>
          </a:xfrm>
          <a:prstGeom prst="ellipse">
            <a:avLst/>
          </a:prstGeom>
          <a:solidFill>
            <a:srgbClr val="D64426">
              <a:alpha val="74510"/>
            </a:srgbClr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6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6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6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4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6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6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6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4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6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>
            <p:ph idx="1" type="body"/>
          </p:nvPr>
        </p:nvSpPr>
        <p:spPr>
          <a:xfrm>
            <a:off x="311700" y="1554975"/>
            <a:ext cx="2254200" cy="2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ct val="100000"/>
              <a:buFont typeface="Open Sans Light"/>
              <a:buChar char="➔"/>
            </a:pPr>
            <a:r>
              <a:rPr i="0" lang="en" sz="1600" u="none" cap="none" strike="noStrike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Motivation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FC5E8"/>
              </a:buClr>
              <a:buSzPct val="100000"/>
              <a:buFont typeface="Open Sans Light"/>
              <a:buChar char="➔"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Design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FC5E8"/>
              </a:buClr>
              <a:buSzPct val="100000"/>
              <a:buFont typeface="Open Sans Light"/>
              <a:buChar char="➔"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</a:t>
            </a:r>
          </a:p>
          <a:p>
            <a:pPr indent="-330200" lvl="0" marL="457200" rtl="0">
              <a:spcBef>
                <a:spcPts val="1600"/>
              </a:spcBef>
              <a:spcAft>
                <a:spcPts val="0"/>
              </a:spcAft>
              <a:buClr>
                <a:srgbClr val="2196F3"/>
              </a:buClr>
              <a:buSzPct val="100000"/>
              <a:buFont typeface="Open Sans SemiBold"/>
              <a:buChar char="➔"/>
            </a:pPr>
            <a:r>
              <a:rPr lang="en" sz="1600">
                <a:solidFill>
                  <a:srgbClr val="24242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Demo!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FC5E8"/>
              </a:buClr>
              <a:buSzPct val="100000"/>
              <a:buFont typeface="Open Sans Light"/>
              <a:buChar char="➔"/>
            </a:pPr>
            <a:r>
              <a:rPr lang="en" sz="1600">
                <a:solidFill>
                  <a:srgbClr val="24242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Discussion</a:t>
            </a:r>
          </a:p>
        </p:txBody>
      </p:sp>
      <p:sp>
        <p:nvSpPr>
          <p:cNvPr id="713" name="Shape 713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Shape 7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Demo - Testbed environment</a:t>
            </a:r>
          </a:p>
        </p:txBody>
      </p:sp>
      <p:sp>
        <p:nvSpPr>
          <p:cNvPr id="721" name="Shape 721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Shape 7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723" name="Shape 723"/>
          <p:cNvSpPr/>
          <p:nvPr/>
        </p:nvSpPr>
        <p:spPr>
          <a:xfrm>
            <a:off x="857075" y="831275"/>
            <a:ext cx="7549800" cy="4225500"/>
          </a:xfrm>
          <a:prstGeom prst="roundRect">
            <a:avLst>
              <a:gd fmla="val 143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24" name="Shape 724"/>
          <p:cNvCxnSpPr/>
          <p:nvPr/>
        </p:nvCxnSpPr>
        <p:spPr>
          <a:xfrm>
            <a:off x="880175" y="4492528"/>
            <a:ext cx="75291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725" name="Shape 725"/>
          <p:cNvSpPr txBox="1"/>
          <p:nvPr/>
        </p:nvSpPr>
        <p:spPr>
          <a:xfrm>
            <a:off x="3451" y="4542668"/>
            <a:ext cx="939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Physical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Hardware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27151" y="3946000"/>
            <a:ext cx="8916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Kernel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Space</a:t>
            </a:r>
          </a:p>
        </p:txBody>
      </p:sp>
      <p:cxnSp>
        <p:nvCxnSpPr>
          <p:cNvPr id="727" name="Shape 727"/>
          <p:cNvCxnSpPr/>
          <p:nvPr/>
        </p:nvCxnSpPr>
        <p:spPr>
          <a:xfrm>
            <a:off x="880175" y="3683667"/>
            <a:ext cx="75291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728" name="Shape 728"/>
          <p:cNvSpPr txBox="1"/>
          <p:nvPr/>
        </p:nvSpPr>
        <p:spPr>
          <a:xfrm>
            <a:off x="3451" y="2037848"/>
            <a:ext cx="939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User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Space</a:t>
            </a:r>
          </a:p>
        </p:txBody>
      </p:sp>
      <p:grpSp>
        <p:nvGrpSpPr>
          <p:cNvPr id="729" name="Shape 729"/>
          <p:cNvGrpSpPr/>
          <p:nvPr/>
        </p:nvGrpSpPr>
        <p:grpSpPr>
          <a:xfrm>
            <a:off x="1058278" y="1512696"/>
            <a:ext cx="1963693" cy="1824000"/>
            <a:chOff x="1060299" y="1314250"/>
            <a:chExt cx="1884000" cy="1824000"/>
          </a:xfrm>
        </p:grpSpPr>
        <p:sp>
          <p:nvSpPr>
            <p:cNvPr id="730" name="Shape 730"/>
            <p:cNvSpPr/>
            <p:nvPr/>
          </p:nvSpPr>
          <p:spPr>
            <a:xfrm>
              <a:off x="1060299" y="1314250"/>
              <a:ext cx="1884000" cy="1824000"/>
            </a:xfrm>
            <a:prstGeom prst="roundRect">
              <a:avLst>
                <a:gd fmla="val 7302" name="adj"/>
              </a:avLst>
            </a:prstGeom>
            <a:solidFill>
              <a:srgbClr val="5B9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731" name="Shape 731"/>
            <p:cNvCxnSpPr/>
            <p:nvPr/>
          </p:nvCxnSpPr>
          <p:spPr>
            <a:xfrm flipH="1" rot="10800000">
              <a:off x="1079435" y="1990650"/>
              <a:ext cx="1854600" cy="48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lg" w="lg" type="none"/>
              <a:tailEnd len="lg" w="lg" type="none"/>
            </a:ln>
          </p:spPr>
        </p:cxnSp>
        <p:cxnSp>
          <p:nvCxnSpPr>
            <p:cNvPr id="732" name="Shape 732"/>
            <p:cNvCxnSpPr/>
            <p:nvPr/>
          </p:nvCxnSpPr>
          <p:spPr>
            <a:xfrm flipH="1" rot="10800000">
              <a:off x="1079435" y="2600250"/>
              <a:ext cx="1854600" cy="48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lg" w="lg" type="none"/>
              <a:tailEnd len="lg" w="lg" type="none"/>
            </a:ln>
          </p:spPr>
        </p:cxnSp>
      </p:grpSp>
      <p:grpSp>
        <p:nvGrpSpPr>
          <p:cNvPr id="733" name="Shape 733"/>
          <p:cNvGrpSpPr/>
          <p:nvPr/>
        </p:nvGrpSpPr>
        <p:grpSpPr>
          <a:xfrm>
            <a:off x="3635659" y="1222565"/>
            <a:ext cx="1963693" cy="1824000"/>
            <a:chOff x="1060299" y="1314250"/>
            <a:chExt cx="1884000" cy="1824000"/>
          </a:xfrm>
        </p:grpSpPr>
        <p:sp>
          <p:nvSpPr>
            <p:cNvPr id="734" name="Shape 734"/>
            <p:cNvSpPr/>
            <p:nvPr/>
          </p:nvSpPr>
          <p:spPr>
            <a:xfrm>
              <a:off x="1060299" y="1314250"/>
              <a:ext cx="1884000" cy="1824000"/>
            </a:xfrm>
            <a:prstGeom prst="roundRect">
              <a:avLst>
                <a:gd fmla="val 7302" name="adj"/>
              </a:avLst>
            </a:prstGeom>
            <a:solidFill>
              <a:srgbClr val="5B9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735" name="Shape 735"/>
            <p:cNvCxnSpPr/>
            <p:nvPr/>
          </p:nvCxnSpPr>
          <p:spPr>
            <a:xfrm flipH="1" rot="10800000">
              <a:off x="1079435" y="1990650"/>
              <a:ext cx="1854600" cy="48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lg" w="lg" type="none"/>
              <a:tailEnd len="lg" w="lg" type="none"/>
            </a:ln>
          </p:spPr>
        </p:cxnSp>
        <p:cxnSp>
          <p:nvCxnSpPr>
            <p:cNvPr id="736" name="Shape 736"/>
            <p:cNvCxnSpPr/>
            <p:nvPr/>
          </p:nvCxnSpPr>
          <p:spPr>
            <a:xfrm flipH="1" rot="10800000">
              <a:off x="1079435" y="2600250"/>
              <a:ext cx="1854600" cy="48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lg" w="lg" type="none"/>
              <a:tailEnd len="lg" w="lg" type="none"/>
            </a:ln>
          </p:spPr>
        </p:cxnSp>
      </p:grpSp>
      <p:grpSp>
        <p:nvGrpSpPr>
          <p:cNvPr id="737" name="Shape 737"/>
          <p:cNvGrpSpPr/>
          <p:nvPr/>
        </p:nvGrpSpPr>
        <p:grpSpPr>
          <a:xfrm>
            <a:off x="6159446" y="1512696"/>
            <a:ext cx="1963693" cy="1824000"/>
            <a:chOff x="1060299" y="1314250"/>
            <a:chExt cx="1884000" cy="1824000"/>
          </a:xfrm>
        </p:grpSpPr>
        <p:sp>
          <p:nvSpPr>
            <p:cNvPr id="738" name="Shape 738"/>
            <p:cNvSpPr/>
            <p:nvPr/>
          </p:nvSpPr>
          <p:spPr>
            <a:xfrm>
              <a:off x="1060299" y="1314250"/>
              <a:ext cx="1884000" cy="1824000"/>
            </a:xfrm>
            <a:prstGeom prst="roundRect">
              <a:avLst>
                <a:gd fmla="val 7302" name="adj"/>
              </a:avLst>
            </a:prstGeom>
            <a:solidFill>
              <a:srgbClr val="5B9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739" name="Shape 739"/>
            <p:cNvCxnSpPr/>
            <p:nvPr/>
          </p:nvCxnSpPr>
          <p:spPr>
            <a:xfrm flipH="1" rot="10800000">
              <a:off x="1079435" y="1990650"/>
              <a:ext cx="1854600" cy="48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lg" w="lg" type="none"/>
              <a:tailEnd len="lg" w="lg" type="none"/>
            </a:ln>
          </p:spPr>
        </p:cxnSp>
        <p:cxnSp>
          <p:nvCxnSpPr>
            <p:cNvPr id="740" name="Shape 740"/>
            <p:cNvCxnSpPr/>
            <p:nvPr/>
          </p:nvCxnSpPr>
          <p:spPr>
            <a:xfrm flipH="1" rot="10800000">
              <a:off x="1079435" y="2600250"/>
              <a:ext cx="1854600" cy="48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lg" w="lg" type="none"/>
              <a:tailEnd len="lg" w="lg" type="none"/>
            </a:ln>
          </p:spPr>
        </p:cxnSp>
      </p:grpSp>
      <p:sp>
        <p:nvSpPr>
          <p:cNvPr id="741" name="Shape 741"/>
          <p:cNvSpPr txBox="1"/>
          <p:nvPr/>
        </p:nvSpPr>
        <p:spPr>
          <a:xfrm>
            <a:off x="1094500" y="1685366"/>
            <a:ext cx="322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</a:p>
        </p:txBody>
      </p:sp>
      <p:sp>
        <p:nvSpPr>
          <p:cNvPr id="742" name="Shape 742"/>
          <p:cNvSpPr txBox="1"/>
          <p:nvPr/>
        </p:nvSpPr>
        <p:spPr>
          <a:xfrm>
            <a:off x="1094500" y="2290484"/>
            <a:ext cx="322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1094500" y="2889081"/>
            <a:ext cx="322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3646181" y="1367114"/>
            <a:ext cx="322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</a:p>
        </p:txBody>
      </p:sp>
      <p:sp>
        <p:nvSpPr>
          <p:cNvPr id="745" name="Shape 745"/>
          <p:cNvSpPr txBox="1"/>
          <p:nvPr/>
        </p:nvSpPr>
        <p:spPr>
          <a:xfrm>
            <a:off x="3646181" y="2009929"/>
            <a:ext cx="322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3646181" y="2578576"/>
            <a:ext cx="322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6190120" y="1685366"/>
            <a:ext cx="322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6190120" y="2294966"/>
            <a:ext cx="322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</a:p>
        </p:txBody>
      </p:sp>
      <p:sp>
        <p:nvSpPr>
          <p:cNvPr id="749" name="Shape 749"/>
          <p:cNvSpPr txBox="1"/>
          <p:nvPr/>
        </p:nvSpPr>
        <p:spPr>
          <a:xfrm>
            <a:off x="6190120" y="2887043"/>
            <a:ext cx="322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</a:p>
        </p:txBody>
      </p:sp>
      <p:sp>
        <p:nvSpPr>
          <p:cNvPr id="750" name="Shape 750"/>
          <p:cNvSpPr/>
          <p:nvPr/>
        </p:nvSpPr>
        <p:spPr>
          <a:xfrm>
            <a:off x="1496292" y="1685366"/>
            <a:ext cx="1212600" cy="393600"/>
          </a:xfrm>
          <a:prstGeom prst="roundRect">
            <a:avLst>
              <a:gd fmla="val 16667" name="adj"/>
            </a:avLst>
          </a:prstGeom>
          <a:solidFill>
            <a:srgbClr val="F08B5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Icinga agent</a:t>
            </a:r>
          </a:p>
        </p:txBody>
      </p:sp>
      <p:sp>
        <p:nvSpPr>
          <p:cNvPr id="751" name="Shape 751"/>
          <p:cNvSpPr/>
          <p:nvPr/>
        </p:nvSpPr>
        <p:spPr>
          <a:xfrm>
            <a:off x="4084300" y="1367114"/>
            <a:ext cx="1283700" cy="393600"/>
          </a:xfrm>
          <a:prstGeom prst="roundRect">
            <a:avLst>
              <a:gd fmla="val 16667" name="adj"/>
            </a:avLst>
          </a:prstGeom>
          <a:solidFill>
            <a:srgbClr val="F08B5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Icinga agent</a:t>
            </a:r>
          </a:p>
        </p:txBody>
      </p:sp>
      <p:sp>
        <p:nvSpPr>
          <p:cNvPr id="752" name="Shape 752"/>
          <p:cNvSpPr/>
          <p:nvPr/>
        </p:nvSpPr>
        <p:spPr>
          <a:xfrm>
            <a:off x="6601692" y="1685366"/>
            <a:ext cx="1212600" cy="393600"/>
          </a:xfrm>
          <a:prstGeom prst="roundRect">
            <a:avLst>
              <a:gd fmla="val 16667" name="adj"/>
            </a:avLst>
          </a:prstGeom>
          <a:solidFill>
            <a:srgbClr val="F08B5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Icinga agent</a:t>
            </a:r>
          </a:p>
        </p:txBody>
      </p:sp>
      <p:sp>
        <p:nvSpPr>
          <p:cNvPr id="753" name="Shape 753"/>
          <p:cNvSpPr/>
          <p:nvPr/>
        </p:nvSpPr>
        <p:spPr>
          <a:xfrm>
            <a:off x="3990125" y="3887382"/>
            <a:ext cx="1283700" cy="443100"/>
          </a:xfrm>
          <a:prstGeom prst="roundRect">
            <a:avLst>
              <a:gd fmla="val 11232" name="adj"/>
            </a:avLst>
          </a:prstGeom>
          <a:solidFill>
            <a:srgbClr val="677C8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Bridge </a:t>
            </a:r>
          </a:p>
        </p:txBody>
      </p:sp>
      <p:cxnSp>
        <p:nvCxnSpPr>
          <p:cNvPr id="754" name="Shape 754"/>
          <p:cNvCxnSpPr>
            <a:stCxn id="755" idx="2"/>
            <a:endCxn id="753" idx="1"/>
          </p:cNvCxnSpPr>
          <p:nvPr/>
        </p:nvCxnSpPr>
        <p:spPr>
          <a:xfrm>
            <a:off x="2048032" y="3576931"/>
            <a:ext cx="1942200" cy="53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stealth"/>
            <a:tailEnd len="lg" w="lg" type="stealth"/>
          </a:ln>
        </p:spPr>
      </p:cxnSp>
      <p:cxnSp>
        <p:nvCxnSpPr>
          <p:cNvPr id="756" name="Shape 756"/>
          <p:cNvCxnSpPr>
            <a:stCxn id="753" idx="0"/>
            <a:endCxn id="757" idx="2"/>
          </p:cNvCxnSpPr>
          <p:nvPr/>
        </p:nvCxnSpPr>
        <p:spPr>
          <a:xfrm flipH="1" rot="10800000">
            <a:off x="4631975" y="3285282"/>
            <a:ext cx="1500" cy="60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stealth"/>
            <a:tailEnd len="lg" w="lg" type="stealth"/>
          </a:ln>
        </p:spPr>
      </p:cxnSp>
      <p:cxnSp>
        <p:nvCxnSpPr>
          <p:cNvPr id="758" name="Shape 758"/>
          <p:cNvCxnSpPr>
            <a:stCxn id="753" idx="3"/>
            <a:endCxn id="759" idx="2"/>
          </p:cNvCxnSpPr>
          <p:nvPr/>
        </p:nvCxnSpPr>
        <p:spPr>
          <a:xfrm flipH="1" rot="10800000">
            <a:off x="5273825" y="3561732"/>
            <a:ext cx="1938600" cy="54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stealth"/>
            <a:tailEnd len="lg" w="lg" type="stealth"/>
          </a:ln>
        </p:spPr>
      </p:cxnSp>
      <p:sp>
        <p:nvSpPr>
          <p:cNvPr id="755" name="Shape 755"/>
          <p:cNvSpPr/>
          <p:nvPr/>
        </p:nvSpPr>
        <p:spPr>
          <a:xfrm>
            <a:off x="1715932" y="3330331"/>
            <a:ext cx="664200" cy="246600"/>
          </a:xfrm>
          <a:prstGeom prst="roundRect">
            <a:avLst>
              <a:gd fmla="val 1123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Tap1</a:t>
            </a:r>
          </a:p>
        </p:txBody>
      </p:sp>
      <p:sp>
        <p:nvSpPr>
          <p:cNvPr id="757" name="Shape 757"/>
          <p:cNvSpPr/>
          <p:nvPr/>
        </p:nvSpPr>
        <p:spPr>
          <a:xfrm>
            <a:off x="4301301" y="3038765"/>
            <a:ext cx="664200" cy="246600"/>
          </a:xfrm>
          <a:prstGeom prst="roundRect">
            <a:avLst>
              <a:gd fmla="val 1123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Tap0</a:t>
            </a:r>
          </a:p>
        </p:txBody>
      </p:sp>
      <p:sp>
        <p:nvSpPr>
          <p:cNvPr id="759" name="Shape 759"/>
          <p:cNvSpPr/>
          <p:nvPr/>
        </p:nvSpPr>
        <p:spPr>
          <a:xfrm>
            <a:off x="6880374" y="3315250"/>
            <a:ext cx="664200" cy="246600"/>
          </a:xfrm>
          <a:prstGeom prst="roundRect">
            <a:avLst>
              <a:gd fmla="val 1123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Tap2</a:t>
            </a:r>
          </a:p>
        </p:txBody>
      </p:sp>
      <p:grpSp>
        <p:nvGrpSpPr>
          <p:cNvPr id="760" name="Shape 760"/>
          <p:cNvGrpSpPr/>
          <p:nvPr/>
        </p:nvGrpSpPr>
        <p:grpSpPr>
          <a:xfrm>
            <a:off x="918018" y="1117575"/>
            <a:ext cx="2247899" cy="2511809"/>
            <a:chOff x="940775" y="1097436"/>
            <a:chExt cx="2247900" cy="2511809"/>
          </a:xfrm>
        </p:grpSpPr>
        <p:sp>
          <p:nvSpPr>
            <p:cNvPr id="761" name="Shape 761"/>
            <p:cNvSpPr/>
            <p:nvPr/>
          </p:nvSpPr>
          <p:spPr>
            <a:xfrm>
              <a:off x="940775" y="1296246"/>
              <a:ext cx="2247900" cy="2313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666666"/>
              </a:solidFill>
              <a:prstDash val="dot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762" name="Shape 762"/>
            <p:cNvGrpSpPr/>
            <p:nvPr/>
          </p:nvGrpSpPr>
          <p:grpSpPr>
            <a:xfrm>
              <a:off x="1439650" y="1097436"/>
              <a:ext cx="1337700" cy="429379"/>
              <a:chOff x="1439650" y="989900"/>
              <a:chExt cx="1337700" cy="509528"/>
            </a:xfrm>
          </p:grpSpPr>
          <p:sp>
            <p:nvSpPr>
              <p:cNvPr id="763" name="Shape 763"/>
              <p:cNvSpPr txBox="1"/>
              <p:nvPr/>
            </p:nvSpPr>
            <p:spPr>
              <a:xfrm>
                <a:off x="1519509" y="1149928"/>
                <a:ext cx="1134300" cy="3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algn="ctr">
                  <a:spcBef>
                    <a:spcPts val="0"/>
                  </a:spcBef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10.0.0.2</a:t>
                </a:r>
              </a:p>
            </p:txBody>
          </p:sp>
          <p:sp>
            <p:nvSpPr>
              <p:cNvPr id="764" name="Shape 764"/>
              <p:cNvSpPr txBox="1"/>
              <p:nvPr/>
            </p:nvSpPr>
            <p:spPr>
              <a:xfrm>
                <a:off x="1439650" y="989900"/>
                <a:ext cx="1337700" cy="3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algn="ctr">
                  <a:spcBef>
                    <a:spcPts val="0"/>
                  </a:spcBef>
                  <a:buNone/>
                </a:pPr>
                <a:r>
                  <a:rPr lang="en" sz="11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Qemu process</a:t>
                </a:r>
              </a:p>
            </p:txBody>
          </p:sp>
        </p:grpSp>
      </p:grpSp>
      <p:grpSp>
        <p:nvGrpSpPr>
          <p:cNvPr id="765" name="Shape 765"/>
          <p:cNvGrpSpPr/>
          <p:nvPr/>
        </p:nvGrpSpPr>
        <p:grpSpPr>
          <a:xfrm>
            <a:off x="6009225" y="1132480"/>
            <a:ext cx="2247900" cy="2517318"/>
            <a:chOff x="3494625" y="854981"/>
            <a:chExt cx="2247900" cy="2517318"/>
          </a:xfrm>
        </p:grpSpPr>
        <p:grpSp>
          <p:nvGrpSpPr>
            <p:cNvPr id="766" name="Shape 766"/>
            <p:cNvGrpSpPr/>
            <p:nvPr/>
          </p:nvGrpSpPr>
          <p:grpSpPr>
            <a:xfrm>
              <a:off x="4030450" y="854981"/>
              <a:ext cx="1337700" cy="429379"/>
              <a:chOff x="1439650" y="989900"/>
              <a:chExt cx="1337700" cy="509528"/>
            </a:xfrm>
          </p:grpSpPr>
          <p:sp>
            <p:nvSpPr>
              <p:cNvPr id="767" name="Shape 767"/>
              <p:cNvSpPr txBox="1"/>
              <p:nvPr/>
            </p:nvSpPr>
            <p:spPr>
              <a:xfrm>
                <a:off x="1519509" y="1149928"/>
                <a:ext cx="1134300" cy="3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10.0.0.1</a:t>
                </a:r>
              </a:p>
            </p:txBody>
          </p:sp>
          <p:sp>
            <p:nvSpPr>
              <p:cNvPr id="768" name="Shape 768"/>
              <p:cNvSpPr txBox="1"/>
              <p:nvPr/>
            </p:nvSpPr>
            <p:spPr>
              <a:xfrm>
                <a:off x="1439650" y="989900"/>
                <a:ext cx="1337700" cy="3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1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Qemu process</a:t>
                </a:r>
              </a:p>
            </p:txBody>
          </p:sp>
        </p:grpSp>
        <p:sp>
          <p:nvSpPr>
            <p:cNvPr id="769" name="Shape 769"/>
            <p:cNvSpPr/>
            <p:nvPr/>
          </p:nvSpPr>
          <p:spPr>
            <a:xfrm>
              <a:off x="3494625" y="1059299"/>
              <a:ext cx="2247900" cy="2313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666666"/>
              </a:solidFill>
              <a:prstDash val="dot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0" name="Shape 770"/>
          <p:cNvGrpSpPr/>
          <p:nvPr/>
        </p:nvGrpSpPr>
        <p:grpSpPr>
          <a:xfrm>
            <a:off x="3486732" y="853829"/>
            <a:ext cx="2247900" cy="2534917"/>
            <a:chOff x="6009225" y="1083581"/>
            <a:chExt cx="2247900" cy="2534917"/>
          </a:xfrm>
        </p:grpSpPr>
        <p:grpSp>
          <p:nvGrpSpPr>
            <p:cNvPr id="771" name="Shape 771"/>
            <p:cNvGrpSpPr/>
            <p:nvPr/>
          </p:nvGrpSpPr>
          <p:grpSpPr>
            <a:xfrm>
              <a:off x="6545050" y="1083581"/>
              <a:ext cx="1337700" cy="429379"/>
              <a:chOff x="1439650" y="989900"/>
              <a:chExt cx="1337700" cy="509528"/>
            </a:xfrm>
          </p:grpSpPr>
          <p:sp>
            <p:nvSpPr>
              <p:cNvPr id="772" name="Shape 772"/>
              <p:cNvSpPr txBox="1"/>
              <p:nvPr/>
            </p:nvSpPr>
            <p:spPr>
              <a:xfrm>
                <a:off x="1519509" y="1149928"/>
                <a:ext cx="1134300" cy="3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10.0.0.3</a:t>
                </a:r>
              </a:p>
            </p:txBody>
          </p:sp>
          <p:sp>
            <p:nvSpPr>
              <p:cNvPr id="773" name="Shape 773"/>
              <p:cNvSpPr txBox="1"/>
              <p:nvPr/>
            </p:nvSpPr>
            <p:spPr>
              <a:xfrm>
                <a:off x="1439650" y="989900"/>
                <a:ext cx="1337700" cy="3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1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Qemu process</a:t>
                </a:r>
              </a:p>
            </p:txBody>
          </p:sp>
        </p:grpSp>
        <p:sp>
          <p:nvSpPr>
            <p:cNvPr id="774" name="Shape 774"/>
            <p:cNvSpPr/>
            <p:nvPr/>
          </p:nvSpPr>
          <p:spPr>
            <a:xfrm>
              <a:off x="6009225" y="1305499"/>
              <a:ext cx="2247900" cy="2313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666666"/>
              </a:solidFill>
              <a:prstDash val="dot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Test case 1 → </a:t>
            </a: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Monitoring physical infrastructure</a:t>
            </a:r>
          </a:p>
        </p:txBody>
      </p:sp>
      <p:sp>
        <p:nvSpPr>
          <p:cNvPr id="780" name="Shape 780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Shape 78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grpSp>
        <p:nvGrpSpPr>
          <p:cNvPr id="782" name="Shape 782"/>
          <p:cNvGrpSpPr/>
          <p:nvPr/>
        </p:nvGrpSpPr>
        <p:grpSpPr>
          <a:xfrm>
            <a:off x="7436693" y="821420"/>
            <a:ext cx="1521234" cy="3714424"/>
            <a:chOff x="12163820" y="792246"/>
            <a:chExt cx="3594600" cy="3469802"/>
          </a:xfrm>
        </p:grpSpPr>
        <p:sp>
          <p:nvSpPr>
            <p:cNvPr id="783" name="Shape 783"/>
            <p:cNvSpPr txBox="1"/>
            <p:nvPr/>
          </p:nvSpPr>
          <p:spPr>
            <a:xfrm>
              <a:off x="12163820" y="1185849"/>
              <a:ext cx="3594600" cy="307620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13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84" name="Shape 784"/>
            <p:cNvSpPr/>
            <p:nvPr/>
          </p:nvSpPr>
          <p:spPr>
            <a:xfrm>
              <a:off x="12167955" y="792246"/>
              <a:ext cx="3587400" cy="393600"/>
            </a:xfrm>
            <a:prstGeom prst="rect">
              <a:avLst/>
            </a:prstGeom>
            <a:solidFill>
              <a:srgbClr val="51616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Hierarchy</a:t>
              </a:r>
            </a:p>
          </p:txBody>
        </p:sp>
      </p:grpSp>
      <p:cxnSp>
        <p:nvCxnSpPr>
          <p:cNvPr id="785" name="Shape 785"/>
          <p:cNvCxnSpPr>
            <a:stCxn id="786" idx="2"/>
            <a:endCxn id="787" idx="0"/>
          </p:cNvCxnSpPr>
          <p:nvPr/>
        </p:nvCxnSpPr>
        <p:spPr>
          <a:xfrm>
            <a:off x="8193131" y="2166477"/>
            <a:ext cx="0" cy="2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788" name="Shape 788"/>
          <p:cNvSpPr txBox="1"/>
          <p:nvPr/>
        </p:nvSpPr>
        <p:spPr>
          <a:xfrm>
            <a:off x="7676981" y="1290318"/>
            <a:ext cx="1032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Root</a:t>
            </a:r>
          </a:p>
        </p:txBody>
      </p:sp>
      <p:sp>
        <p:nvSpPr>
          <p:cNvPr id="786" name="Shape 786"/>
          <p:cNvSpPr txBox="1"/>
          <p:nvPr/>
        </p:nvSpPr>
        <p:spPr>
          <a:xfrm>
            <a:off x="7676981" y="1852377"/>
            <a:ext cx="1032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World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7580531" y="2414437"/>
            <a:ext cx="12252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Data Center</a:t>
            </a:r>
          </a:p>
        </p:txBody>
      </p:sp>
      <p:sp>
        <p:nvSpPr>
          <p:cNvPr id="789" name="Shape 789"/>
          <p:cNvSpPr txBox="1"/>
          <p:nvPr/>
        </p:nvSpPr>
        <p:spPr>
          <a:xfrm>
            <a:off x="7676981" y="2976496"/>
            <a:ext cx="1032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Rack</a:t>
            </a:r>
          </a:p>
        </p:txBody>
      </p:sp>
      <p:sp>
        <p:nvSpPr>
          <p:cNvPr id="790" name="Shape 790"/>
          <p:cNvSpPr txBox="1"/>
          <p:nvPr/>
        </p:nvSpPr>
        <p:spPr>
          <a:xfrm>
            <a:off x="7676981" y="3538555"/>
            <a:ext cx="1032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Server</a:t>
            </a:r>
          </a:p>
        </p:txBody>
      </p:sp>
      <p:sp>
        <p:nvSpPr>
          <p:cNvPr id="791" name="Shape 791"/>
          <p:cNvSpPr txBox="1"/>
          <p:nvPr/>
        </p:nvSpPr>
        <p:spPr>
          <a:xfrm>
            <a:off x="7243631" y="4100615"/>
            <a:ext cx="18990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Disk, Memory,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CPU, NIC</a:t>
            </a:r>
          </a:p>
        </p:txBody>
      </p:sp>
      <p:cxnSp>
        <p:nvCxnSpPr>
          <p:cNvPr id="792" name="Shape 792"/>
          <p:cNvCxnSpPr>
            <a:stCxn id="788" idx="2"/>
            <a:endCxn id="786" idx="0"/>
          </p:cNvCxnSpPr>
          <p:nvPr/>
        </p:nvCxnSpPr>
        <p:spPr>
          <a:xfrm>
            <a:off x="8193131" y="1604418"/>
            <a:ext cx="0" cy="2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793" name="Shape 793"/>
          <p:cNvCxnSpPr>
            <a:stCxn id="787" idx="2"/>
            <a:endCxn id="789" idx="0"/>
          </p:cNvCxnSpPr>
          <p:nvPr/>
        </p:nvCxnSpPr>
        <p:spPr>
          <a:xfrm>
            <a:off x="8193131" y="2728537"/>
            <a:ext cx="0" cy="2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794" name="Shape 794"/>
          <p:cNvCxnSpPr>
            <a:stCxn id="789" idx="2"/>
            <a:endCxn id="790" idx="0"/>
          </p:cNvCxnSpPr>
          <p:nvPr/>
        </p:nvCxnSpPr>
        <p:spPr>
          <a:xfrm>
            <a:off x="8193131" y="3290596"/>
            <a:ext cx="0" cy="2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795" name="Shape 795"/>
          <p:cNvCxnSpPr>
            <a:stCxn id="790" idx="2"/>
            <a:endCxn id="791" idx="0"/>
          </p:cNvCxnSpPr>
          <p:nvPr/>
        </p:nvCxnSpPr>
        <p:spPr>
          <a:xfrm>
            <a:off x="8193131" y="3852655"/>
            <a:ext cx="0" cy="2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grpSp>
        <p:nvGrpSpPr>
          <p:cNvPr id="796" name="Shape 796"/>
          <p:cNvGrpSpPr/>
          <p:nvPr/>
        </p:nvGrpSpPr>
        <p:grpSpPr>
          <a:xfrm>
            <a:off x="421109" y="804931"/>
            <a:ext cx="7006706" cy="4273160"/>
            <a:chOff x="421109" y="804931"/>
            <a:chExt cx="7006706" cy="4273160"/>
          </a:xfrm>
        </p:grpSpPr>
        <p:grpSp>
          <p:nvGrpSpPr>
            <p:cNvPr id="797" name="Shape 797"/>
            <p:cNvGrpSpPr/>
            <p:nvPr/>
          </p:nvGrpSpPr>
          <p:grpSpPr>
            <a:xfrm>
              <a:off x="421109" y="804931"/>
              <a:ext cx="7006706" cy="4273160"/>
              <a:chOff x="422534" y="870401"/>
              <a:chExt cx="7006706" cy="4186500"/>
            </a:xfrm>
          </p:grpSpPr>
          <p:sp>
            <p:nvSpPr>
              <p:cNvPr id="798" name="Shape 798"/>
              <p:cNvSpPr/>
              <p:nvPr/>
            </p:nvSpPr>
            <p:spPr>
              <a:xfrm>
                <a:off x="461141" y="870401"/>
                <a:ext cx="6968100" cy="4186500"/>
              </a:xfrm>
              <a:prstGeom prst="roundRect">
                <a:avLst>
                  <a:gd fmla="val 1753" name="adj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Shape 799"/>
              <p:cNvSpPr txBox="1"/>
              <p:nvPr/>
            </p:nvSpPr>
            <p:spPr>
              <a:xfrm>
                <a:off x="3031287" y="4510796"/>
                <a:ext cx="1506300" cy="3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100">
                    <a:latin typeface="Montserrat"/>
                    <a:ea typeface="Montserrat"/>
                    <a:cs typeface="Montserrat"/>
                    <a:sym typeface="Montserrat"/>
                  </a:rPr>
                  <a:t>Kernel Space</a:t>
                </a:r>
              </a:p>
            </p:txBody>
          </p:sp>
          <p:cxnSp>
            <p:nvCxnSpPr>
              <p:cNvPr id="800" name="Shape 800"/>
              <p:cNvCxnSpPr/>
              <p:nvPr/>
            </p:nvCxnSpPr>
            <p:spPr>
              <a:xfrm>
                <a:off x="454971" y="4497929"/>
                <a:ext cx="6952500" cy="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dot"/>
                <a:round/>
                <a:headEnd len="lg" w="lg" type="none"/>
                <a:tailEnd len="lg" w="lg" type="none"/>
              </a:ln>
            </p:spPr>
          </p:cxnSp>
          <p:sp>
            <p:nvSpPr>
              <p:cNvPr id="801" name="Shape 801"/>
              <p:cNvSpPr txBox="1"/>
              <p:nvPr/>
            </p:nvSpPr>
            <p:spPr>
              <a:xfrm>
                <a:off x="422534" y="1835468"/>
                <a:ext cx="898606" cy="27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100">
                    <a:latin typeface="Montserrat"/>
                    <a:ea typeface="Montserrat"/>
                    <a:cs typeface="Montserrat"/>
                    <a:sym typeface="Montserrat"/>
                  </a:rPr>
                  <a:t>User</a:t>
                </a:r>
              </a:p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100">
                    <a:latin typeface="Montserrat"/>
                    <a:ea typeface="Montserrat"/>
                    <a:cs typeface="Montserrat"/>
                    <a:sym typeface="Montserrat"/>
                  </a:rPr>
                  <a:t>Space</a:t>
                </a:r>
              </a:p>
            </p:txBody>
          </p:sp>
          <p:sp>
            <p:nvSpPr>
              <p:cNvPr id="802" name="Shape 802"/>
              <p:cNvSpPr txBox="1"/>
              <p:nvPr/>
            </p:nvSpPr>
            <p:spPr>
              <a:xfrm>
                <a:off x="657723" y="4030127"/>
                <a:ext cx="2565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 algn="just">
                  <a:spcBef>
                    <a:spcPts val="0"/>
                  </a:spcBef>
                  <a:buNone/>
                </a:pPr>
                <a:r>
                  <a:rPr lang="en" sz="1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</a:t>
                </a:r>
              </a:p>
            </p:txBody>
          </p:sp>
          <p:sp>
            <p:nvSpPr>
              <p:cNvPr id="803" name="Shape 803"/>
              <p:cNvSpPr txBox="1"/>
              <p:nvPr/>
            </p:nvSpPr>
            <p:spPr>
              <a:xfrm>
                <a:off x="2478688" y="3612278"/>
                <a:ext cx="2721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4" name="Shape 804"/>
              <p:cNvSpPr txBox="1"/>
              <p:nvPr/>
            </p:nvSpPr>
            <p:spPr>
              <a:xfrm>
                <a:off x="2478688" y="4028287"/>
                <a:ext cx="2721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805" name="Shape 805"/>
              <p:cNvGrpSpPr/>
              <p:nvPr/>
            </p:nvGrpSpPr>
            <p:grpSpPr>
              <a:xfrm>
                <a:off x="924758" y="4030341"/>
                <a:ext cx="1210996" cy="314146"/>
                <a:chOff x="1370326" y="2849248"/>
                <a:chExt cx="1621798" cy="429397"/>
              </a:xfrm>
            </p:grpSpPr>
            <p:pic>
              <p:nvPicPr>
                <p:cNvPr id="806" name="Shape 80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370326" y="2914395"/>
                  <a:ext cx="322800" cy="322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07" name="Shape 807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210150" y="2894835"/>
                  <a:ext cx="322800" cy="322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08" name="Shape 808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 rot="5400000">
                  <a:off x="1750976" y="2877320"/>
                  <a:ext cx="401325" cy="4013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09" name="Shape 809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590800" y="2849248"/>
                  <a:ext cx="401324" cy="4013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10" name="Shape 810"/>
              <p:cNvGrpSpPr/>
              <p:nvPr/>
            </p:nvGrpSpPr>
            <p:grpSpPr>
              <a:xfrm>
                <a:off x="2366523" y="897601"/>
                <a:ext cx="975358" cy="827791"/>
                <a:chOff x="613350" y="1295240"/>
                <a:chExt cx="2405400" cy="2371895"/>
              </a:xfrm>
            </p:grpSpPr>
            <p:sp>
              <p:nvSpPr>
                <p:cNvPr id="811" name="Shape 811"/>
                <p:cNvSpPr/>
                <p:nvPr/>
              </p:nvSpPr>
              <p:spPr>
                <a:xfrm>
                  <a:off x="613350" y="1392836"/>
                  <a:ext cx="2405400" cy="2274300"/>
                </a:xfrm>
                <a:prstGeom prst="roundRect">
                  <a:avLst>
                    <a:gd fmla="val 9417" name="adj"/>
                  </a:avLst>
                </a:prstGeom>
                <a:solidFill>
                  <a:srgbClr val="548FC6">
                    <a:alpha val="41540"/>
                  </a:srgbClr>
                </a:solidFill>
                <a:ln cap="flat" cmpd="sng" w="9525">
                  <a:solidFill>
                    <a:srgbClr val="43434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" name="Shape 812"/>
                <p:cNvSpPr/>
                <p:nvPr/>
              </p:nvSpPr>
              <p:spPr>
                <a:xfrm>
                  <a:off x="735320" y="1524311"/>
                  <a:ext cx="2161500" cy="20247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813" name="Shape 813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1393819" y="2512565"/>
                  <a:ext cx="836690" cy="92161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14" name="Shape 814"/>
                <p:cNvSpPr txBox="1"/>
                <p:nvPr/>
              </p:nvSpPr>
              <p:spPr>
                <a:xfrm>
                  <a:off x="804900" y="1295240"/>
                  <a:ext cx="2094000" cy="1111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lang="en" sz="1000">
                      <a:solidFill>
                        <a:srgbClr val="1B1B1B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Graph Composer</a:t>
                  </a:r>
                </a:p>
              </p:txBody>
            </p:sp>
          </p:grpSp>
          <p:grpSp>
            <p:nvGrpSpPr>
              <p:cNvPr id="815" name="Shape 815"/>
              <p:cNvGrpSpPr/>
              <p:nvPr/>
            </p:nvGrpSpPr>
            <p:grpSpPr>
              <a:xfrm>
                <a:off x="2456640" y="1870440"/>
                <a:ext cx="890565" cy="828754"/>
                <a:chOff x="2363017" y="994078"/>
                <a:chExt cx="2405400" cy="2274299"/>
              </a:xfrm>
            </p:grpSpPr>
            <p:grpSp>
              <p:nvGrpSpPr>
                <p:cNvPr id="816" name="Shape 816"/>
                <p:cNvGrpSpPr/>
                <p:nvPr/>
              </p:nvGrpSpPr>
              <p:grpSpPr>
                <a:xfrm>
                  <a:off x="2363017" y="994078"/>
                  <a:ext cx="2405400" cy="2274299"/>
                  <a:chOff x="2439217" y="1082095"/>
                  <a:chExt cx="2405400" cy="2274299"/>
                </a:xfrm>
              </p:grpSpPr>
              <p:grpSp>
                <p:nvGrpSpPr>
                  <p:cNvPr id="817" name="Shape 817"/>
                  <p:cNvGrpSpPr/>
                  <p:nvPr/>
                </p:nvGrpSpPr>
                <p:grpSpPr>
                  <a:xfrm>
                    <a:off x="2439217" y="1082095"/>
                    <a:ext cx="2405400" cy="2274299"/>
                    <a:chOff x="2439217" y="1082095"/>
                    <a:chExt cx="2405400" cy="2274299"/>
                  </a:xfrm>
                </p:grpSpPr>
                <p:sp>
                  <p:nvSpPr>
                    <p:cNvPr id="818" name="Shape 818"/>
                    <p:cNvSpPr/>
                    <p:nvPr/>
                  </p:nvSpPr>
                  <p:spPr>
                    <a:xfrm>
                      <a:off x="2439217" y="1082095"/>
                      <a:ext cx="2405400" cy="2274299"/>
                    </a:xfrm>
                    <a:prstGeom prst="roundRect">
                      <a:avLst>
                        <a:gd fmla="val 9417" name="adj"/>
                      </a:avLst>
                    </a:prstGeom>
                    <a:solidFill>
                      <a:srgbClr val="548FC6">
                        <a:alpha val="61960"/>
                      </a:srgbClr>
                    </a:solidFill>
                    <a:ln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  <p:txBody>
                    <a:bodyPr anchorCtr="0" anchor="ctr" bIns="91425" lIns="91425" rIns="91425" tIns="91425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19" name="Shape 819"/>
                    <p:cNvSpPr/>
                    <p:nvPr/>
                  </p:nvSpPr>
                  <p:spPr>
                    <a:xfrm>
                      <a:off x="2556067" y="1273185"/>
                      <a:ext cx="2161500" cy="19461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chemeClr val="lt2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  <p:txBody>
                    <a:bodyPr anchorCtr="0" anchor="ctr" bIns="91425" lIns="91425" rIns="91425" tIns="91425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pic>
                <p:nvPicPr>
                  <p:cNvPr id="820" name="Shape 820"/>
                  <p:cNvPicPr preferRelativeResize="0"/>
                  <p:nvPr/>
                </p:nvPicPr>
                <p:blipFill>
                  <a:blip r:embed="rId8">
                    <a:alphaModFix/>
                  </a:blip>
                  <a:stretch>
                    <a:fillRect/>
                  </a:stretch>
                </p:blipFill>
                <p:spPr>
                  <a:xfrm>
                    <a:off x="2651786" y="2493885"/>
                    <a:ext cx="1916839" cy="4624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821" name="Shape 821"/>
                <p:cNvSpPr txBox="1"/>
                <p:nvPr/>
              </p:nvSpPr>
              <p:spPr>
                <a:xfrm>
                  <a:off x="2394670" y="1089033"/>
                  <a:ext cx="2273400" cy="111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lang="en" sz="1000">
                      <a:solidFill>
                        <a:srgbClr val="1B1B1B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Storage</a:t>
                  </a:r>
                  <a:r>
                    <a:rPr lang="en" sz="1000">
                      <a:solidFill>
                        <a:srgbClr val="434343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 </a:t>
                  </a:r>
                  <a:r>
                    <a:rPr lang="en" sz="1000">
                      <a:solidFill>
                        <a:srgbClr val="1B1B1B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Backend</a:t>
                  </a:r>
                </a:p>
              </p:txBody>
            </p:sp>
          </p:grpSp>
          <p:grpSp>
            <p:nvGrpSpPr>
              <p:cNvPr id="822" name="Shape 822"/>
              <p:cNvGrpSpPr/>
              <p:nvPr/>
            </p:nvGrpSpPr>
            <p:grpSpPr>
              <a:xfrm>
                <a:off x="3546065" y="914835"/>
                <a:ext cx="965354" cy="813399"/>
                <a:chOff x="628450" y="1335733"/>
                <a:chExt cx="2405400" cy="2328657"/>
              </a:xfrm>
            </p:grpSpPr>
            <p:grpSp>
              <p:nvGrpSpPr>
                <p:cNvPr id="823" name="Shape 823"/>
                <p:cNvGrpSpPr/>
                <p:nvPr/>
              </p:nvGrpSpPr>
              <p:grpSpPr>
                <a:xfrm>
                  <a:off x="628450" y="1390091"/>
                  <a:ext cx="2405400" cy="2274300"/>
                  <a:chOff x="628450" y="1272734"/>
                  <a:chExt cx="2405400" cy="2274300"/>
                </a:xfrm>
              </p:grpSpPr>
              <p:grpSp>
                <p:nvGrpSpPr>
                  <p:cNvPr id="824" name="Shape 824"/>
                  <p:cNvGrpSpPr/>
                  <p:nvPr/>
                </p:nvGrpSpPr>
                <p:grpSpPr>
                  <a:xfrm>
                    <a:off x="628450" y="1272734"/>
                    <a:ext cx="2405400" cy="2274300"/>
                    <a:chOff x="704650" y="1360752"/>
                    <a:chExt cx="2405400" cy="2274300"/>
                  </a:xfrm>
                </p:grpSpPr>
                <p:sp>
                  <p:nvSpPr>
                    <p:cNvPr id="825" name="Shape 825"/>
                    <p:cNvSpPr/>
                    <p:nvPr/>
                  </p:nvSpPr>
                  <p:spPr>
                    <a:xfrm>
                      <a:off x="704650" y="1360752"/>
                      <a:ext cx="2405400" cy="2274300"/>
                    </a:xfrm>
                    <a:prstGeom prst="roundRect">
                      <a:avLst>
                        <a:gd fmla="val 9417" name="adj"/>
                      </a:avLst>
                    </a:prstGeom>
                    <a:solidFill>
                      <a:srgbClr val="548FC6">
                        <a:alpha val="41540"/>
                      </a:srgbClr>
                    </a:solidFill>
                    <a:ln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  <p:txBody>
                    <a:bodyPr anchorCtr="0" anchor="ctr" bIns="91425" lIns="91425" rIns="91425" tIns="91425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26" name="Shape 826"/>
                    <p:cNvSpPr/>
                    <p:nvPr/>
                  </p:nvSpPr>
                  <p:spPr>
                    <a:xfrm>
                      <a:off x="821500" y="1493162"/>
                      <a:ext cx="2161500" cy="2004899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chemeClr val="lt2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  <p:txBody>
                    <a:bodyPr anchorCtr="0" anchor="ctr" bIns="91425" lIns="91425" rIns="91425" tIns="91425"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pic>
                <p:nvPicPr>
                  <p:cNvPr id="827" name="Shape 827"/>
                  <p:cNvPicPr preferRelativeResize="0"/>
                  <p:nvPr/>
                </p:nvPicPr>
                <p:blipFill>
                  <a:blip r:embed="rId9">
                    <a:alphaModFix/>
                  </a:blip>
                  <a:stretch>
                    <a:fillRect/>
                  </a:stretch>
                </p:blipFill>
                <p:spPr>
                  <a:xfrm>
                    <a:off x="1274597" y="2280931"/>
                    <a:ext cx="1107335" cy="11073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828" name="Shape 828"/>
                <p:cNvSpPr txBox="1"/>
                <p:nvPr/>
              </p:nvSpPr>
              <p:spPr>
                <a:xfrm>
                  <a:off x="706215" y="1335733"/>
                  <a:ext cx="2222700" cy="99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lang="en" sz="1000">
                      <a:solidFill>
                        <a:srgbClr val="1B1B1B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OntoMon Web UI</a:t>
                  </a:r>
                </a:p>
              </p:txBody>
            </p:sp>
          </p:grpSp>
          <p:grpSp>
            <p:nvGrpSpPr>
              <p:cNvPr id="829" name="Shape 829"/>
              <p:cNvGrpSpPr/>
              <p:nvPr/>
            </p:nvGrpSpPr>
            <p:grpSpPr>
              <a:xfrm>
                <a:off x="3442175" y="1875389"/>
                <a:ext cx="1120480" cy="827960"/>
                <a:chOff x="2799827" y="855907"/>
                <a:chExt cx="1237499" cy="927686"/>
              </a:xfrm>
            </p:grpSpPr>
            <p:grpSp>
              <p:nvGrpSpPr>
                <p:cNvPr id="830" name="Shape 830"/>
                <p:cNvGrpSpPr/>
                <p:nvPr/>
              </p:nvGrpSpPr>
              <p:grpSpPr>
                <a:xfrm>
                  <a:off x="2909892" y="855907"/>
                  <a:ext cx="1023738" cy="927686"/>
                  <a:chOff x="2408185" y="1006114"/>
                  <a:chExt cx="2405400" cy="2274300"/>
                </a:xfrm>
              </p:grpSpPr>
              <p:grpSp>
                <p:nvGrpSpPr>
                  <p:cNvPr id="831" name="Shape 831"/>
                  <p:cNvGrpSpPr/>
                  <p:nvPr/>
                </p:nvGrpSpPr>
                <p:grpSpPr>
                  <a:xfrm>
                    <a:off x="2408185" y="1006114"/>
                    <a:ext cx="2405400" cy="2274300"/>
                    <a:chOff x="2484385" y="1094131"/>
                    <a:chExt cx="2405400" cy="2274300"/>
                  </a:xfrm>
                </p:grpSpPr>
                <p:sp>
                  <p:nvSpPr>
                    <p:cNvPr id="832" name="Shape 832"/>
                    <p:cNvSpPr/>
                    <p:nvPr/>
                  </p:nvSpPr>
                  <p:spPr>
                    <a:xfrm>
                      <a:off x="2484385" y="1094131"/>
                      <a:ext cx="2405400" cy="2274300"/>
                    </a:xfrm>
                    <a:prstGeom prst="roundRect">
                      <a:avLst>
                        <a:gd fmla="val 9417" name="adj"/>
                      </a:avLst>
                    </a:prstGeom>
                    <a:solidFill>
                      <a:srgbClr val="548FC6">
                        <a:alpha val="61960"/>
                      </a:srgbClr>
                    </a:solidFill>
                    <a:ln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  <p:txBody>
                    <a:bodyPr anchorCtr="0" anchor="ctr" bIns="91425" lIns="91425" rIns="91425" tIns="91425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33" name="Shape 833"/>
                    <p:cNvSpPr/>
                    <p:nvPr/>
                  </p:nvSpPr>
                  <p:spPr>
                    <a:xfrm>
                      <a:off x="2601235" y="1285221"/>
                      <a:ext cx="2161500" cy="19461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chemeClr val="lt2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  <p:txBody>
                    <a:bodyPr anchorCtr="0" anchor="ctr" bIns="91425" lIns="91425" rIns="91425" tIns="91425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pic>
                <p:nvPicPr>
                  <p:cNvPr id="834" name="Shape 834"/>
                  <p:cNvPicPr preferRelativeResize="0"/>
                  <p:nvPr/>
                </p:nvPicPr>
                <p:blipFill rotWithShape="1">
                  <a:blip r:embed="rId10">
                    <a:alphaModFix/>
                  </a:blip>
                  <a:srcRect b="11507" l="13859" r="12773" t="13326"/>
                  <a:stretch/>
                </p:blipFill>
                <p:spPr>
                  <a:xfrm>
                    <a:off x="3135310" y="2156866"/>
                    <a:ext cx="881925" cy="9035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835" name="Shape 835"/>
                <p:cNvSpPr txBox="1"/>
                <p:nvPr/>
              </p:nvSpPr>
              <p:spPr>
                <a:xfrm>
                  <a:off x="2799827" y="860527"/>
                  <a:ext cx="1237499" cy="364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lang="en" sz="1000">
                      <a:solidFill>
                        <a:srgbClr val="1B1B1B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OntoMon </a:t>
                  </a:r>
                </a:p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lang="en" sz="1000">
                      <a:solidFill>
                        <a:srgbClr val="1B1B1B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Observer</a:t>
                  </a:r>
                </a:p>
              </p:txBody>
            </p:sp>
          </p:grpSp>
          <p:grpSp>
            <p:nvGrpSpPr>
              <p:cNvPr id="836" name="Shape 836"/>
              <p:cNvGrpSpPr/>
              <p:nvPr/>
            </p:nvGrpSpPr>
            <p:grpSpPr>
              <a:xfrm>
                <a:off x="4613921" y="1875364"/>
                <a:ext cx="978454" cy="828009"/>
                <a:chOff x="2314290" y="1118708"/>
                <a:chExt cx="2405400" cy="2182418"/>
              </a:xfrm>
            </p:grpSpPr>
            <p:grpSp>
              <p:nvGrpSpPr>
                <p:cNvPr id="837" name="Shape 837"/>
                <p:cNvGrpSpPr/>
                <p:nvPr/>
              </p:nvGrpSpPr>
              <p:grpSpPr>
                <a:xfrm>
                  <a:off x="2314290" y="1118708"/>
                  <a:ext cx="2405400" cy="2182418"/>
                  <a:chOff x="2390490" y="1094159"/>
                  <a:chExt cx="2405400" cy="2274300"/>
                </a:xfrm>
              </p:grpSpPr>
              <p:sp>
                <p:nvSpPr>
                  <p:cNvPr id="838" name="Shape 838"/>
                  <p:cNvSpPr/>
                  <p:nvPr/>
                </p:nvSpPr>
                <p:spPr>
                  <a:xfrm>
                    <a:off x="2390490" y="1094159"/>
                    <a:ext cx="2405400" cy="2274300"/>
                  </a:xfrm>
                  <a:prstGeom prst="roundRect">
                    <a:avLst>
                      <a:gd fmla="val 9417" name="adj"/>
                    </a:avLst>
                  </a:prstGeom>
                  <a:solidFill>
                    <a:srgbClr val="548FC6">
                      <a:alpha val="61960"/>
                    </a:srgbClr>
                  </a:solidFill>
                  <a:ln cap="flat" cmpd="sng" w="9525">
                    <a:solidFill>
                      <a:srgbClr val="434343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ctr" bIns="91425" lIns="91425" rIns="91425" tIns="91425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9" name="Shape 839"/>
                  <p:cNvSpPr/>
                  <p:nvPr/>
                </p:nvSpPr>
                <p:spPr>
                  <a:xfrm>
                    <a:off x="2507340" y="1267325"/>
                    <a:ext cx="2161500" cy="19641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ctr" bIns="91425" lIns="91425" rIns="91425" tIns="91425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pic>
              <p:nvPicPr>
                <p:cNvPr id="840" name="Shape 840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24179" t="0"/>
                <a:stretch/>
              </p:blipFill>
              <p:spPr>
                <a:xfrm>
                  <a:off x="2809603" y="2371626"/>
                  <a:ext cx="1359663" cy="5202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41" name="Shape 841"/>
                <p:cNvSpPr txBox="1"/>
                <p:nvPr/>
              </p:nvSpPr>
              <p:spPr>
                <a:xfrm>
                  <a:off x="2454898" y="1132527"/>
                  <a:ext cx="2094000" cy="364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lang="en" sz="1000">
                      <a:solidFill>
                        <a:srgbClr val="1B1B1B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OntoMon </a:t>
                  </a:r>
                </a:p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lang="en" sz="1000">
                      <a:solidFill>
                        <a:srgbClr val="1B1B1B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Server</a:t>
                  </a:r>
                </a:p>
              </p:txBody>
            </p:sp>
          </p:grpSp>
          <p:grpSp>
            <p:nvGrpSpPr>
              <p:cNvPr id="842" name="Shape 842"/>
              <p:cNvGrpSpPr/>
              <p:nvPr/>
            </p:nvGrpSpPr>
            <p:grpSpPr>
              <a:xfrm>
                <a:off x="6189477" y="3325000"/>
                <a:ext cx="1022064" cy="884624"/>
                <a:chOff x="731948" y="2258167"/>
                <a:chExt cx="2232705" cy="2118353"/>
              </a:xfrm>
            </p:grpSpPr>
            <p:grpSp>
              <p:nvGrpSpPr>
                <p:cNvPr id="843" name="Shape 843"/>
                <p:cNvGrpSpPr/>
                <p:nvPr/>
              </p:nvGrpSpPr>
              <p:grpSpPr>
                <a:xfrm>
                  <a:off x="731948" y="2258167"/>
                  <a:ext cx="2232705" cy="2118353"/>
                  <a:chOff x="810127" y="1840941"/>
                  <a:chExt cx="2142300" cy="1953299"/>
                </a:xfrm>
              </p:grpSpPr>
              <p:sp>
                <p:nvSpPr>
                  <p:cNvPr id="844" name="Shape 844"/>
                  <p:cNvSpPr/>
                  <p:nvPr/>
                </p:nvSpPr>
                <p:spPr>
                  <a:xfrm>
                    <a:off x="810127" y="1840941"/>
                    <a:ext cx="2142300" cy="1953299"/>
                  </a:xfrm>
                  <a:prstGeom prst="roundRect">
                    <a:avLst>
                      <a:gd fmla="val 9417" name="adj"/>
                    </a:avLst>
                  </a:prstGeom>
                  <a:solidFill>
                    <a:srgbClr val="548FC6">
                      <a:alpha val="79230"/>
                    </a:srgbClr>
                  </a:solidFill>
                  <a:ln cap="flat" cmpd="sng" w="9525">
                    <a:solidFill>
                      <a:srgbClr val="434343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ctr" bIns="91425" lIns="91425" rIns="91425" tIns="91425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5" name="Shape 845"/>
                  <p:cNvSpPr/>
                  <p:nvPr/>
                </p:nvSpPr>
                <p:spPr>
                  <a:xfrm>
                    <a:off x="916654" y="1983968"/>
                    <a:ext cx="1942500" cy="17052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ctr" bIns="91425" lIns="91425" rIns="91425" tIns="91425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46" name="Shape 846"/>
                <p:cNvSpPr txBox="1"/>
                <p:nvPr/>
              </p:nvSpPr>
              <p:spPr>
                <a:xfrm>
                  <a:off x="859407" y="2295066"/>
                  <a:ext cx="1903800" cy="82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lnSpc>
                      <a:spcPct val="115000"/>
                    </a:lnSpc>
                    <a:spcBef>
                      <a:spcPts val="0"/>
                    </a:spcBef>
                    <a:buNone/>
                  </a:pPr>
                  <a:r>
                    <a:rPr lang="en" sz="1000">
                      <a:latin typeface="Montserrat"/>
                      <a:ea typeface="Montserrat"/>
                      <a:cs typeface="Montserrat"/>
                      <a:sym typeface="Montserrat"/>
                    </a:rPr>
                    <a:t>Ontology</a:t>
                  </a:r>
                </a:p>
              </p:txBody>
            </p:sp>
          </p:grpSp>
          <p:grpSp>
            <p:nvGrpSpPr>
              <p:cNvPr id="847" name="Shape 847"/>
              <p:cNvGrpSpPr/>
              <p:nvPr/>
            </p:nvGrpSpPr>
            <p:grpSpPr>
              <a:xfrm>
                <a:off x="657723" y="3052534"/>
                <a:ext cx="1528623" cy="1334438"/>
                <a:chOff x="657723" y="3052534"/>
                <a:chExt cx="1528623" cy="1334438"/>
              </a:xfrm>
            </p:grpSpPr>
            <p:grpSp>
              <p:nvGrpSpPr>
                <p:cNvPr id="848" name="Shape 848"/>
                <p:cNvGrpSpPr/>
                <p:nvPr/>
              </p:nvGrpSpPr>
              <p:grpSpPr>
                <a:xfrm>
                  <a:off x="679900" y="3052534"/>
                  <a:ext cx="1506446" cy="1334438"/>
                  <a:chOff x="1060299" y="1314250"/>
                  <a:chExt cx="1884000" cy="1824000"/>
                </a:xfrm>
              </p:grpSpPr>
              <p:sp>
                <p:nvSpPr>
                  <p:cNvPr id="849" name="Shape 849"/>
                  <p:cNvSpPr/>
                  <p:nvPr/>
                </p:nvSpPr>
                <p:spPr>
                  <a:xfrm>
                    <a:off x="1060299" y="1314250"/>
                    <a:ext cx="1884000" cy="1824000"/>
                  </a:xfrm>
                  <a:prstGeom prst="roundRect">
                    <a:avLst>
                      <a:gd fmla="val 7302" name="adj"/>
                    </a:avLst>
                  </a:prstGeom>
                  <a:solidFill>
                    <a:srgbClr val="5B9BD5"/>
                  </a:solidFill>
                  <a:ln>
                    <a:noFill/>
                  </a:ln>
                </p:spPr>
                <p:txBody>
                  <a:bodyPr anchorCtr="0" anchor="ctr" bIns="91425" lIns="91425" rIns="91425" tIns="91425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850" name="Shape 850"/>
                  <p:cNvCxnSpPr/>
                  <p:nvPr/>
                </p:nvCxnSpPr>
                <p:spPr>
                  <a:xfrm flipH="1" rot="10800000">
                    <a:off x="1079435" y="1990650"/>
                    <a:ext cx="18546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dot"/>
                    <a:round/>
                    <a:headEnd len="lg" w="lg" type="none"/>
                    <a:tailEnd len="lg" w="lg" type="none"/>
                  </a:ln>
                </p:spPr>
              </p:cxnSp>
              <p:cxnSp>
                <p:nvCxnSpPr>
                  <p:cNvPr id="851" name="Shape 851"/>
                  <p:cNvCxnSpPr/>
                  <p:nvPr/>
                </p:nvCxnSpPr>
                <p:spPr>
                  <a:xfrm flipH="1" rot="10800000">
                    <a:off x="1079435" y="2600250"/>
                    <a:ext cx="18546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dot"/>
                    <a:round/>
                    <a:headEnd len="lg" w="lg" type="none"/>
                    <a:tailEnd len="lg" w="lg" type="none"/>
                  </a:ln>
                </p:spPr>
              </p:cxnSp>
            </p:grpSp>
            <p:sp>
              <p:nvSpPr>
                <p:cNvPr id="852" name="Shape 852"/>
                <p:cNvSpPr txBox="1"/>
                <p:nvPr/>
              </p:nvSpPr>
              <p:spPr>
                <a:xfrm>
                  <a:off x="657723" y="3169268"/>
                  <a:ext cx="256500" cy="28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lang="en" sz="1100">
                      <a:solidFill>
                        <a:srgbClr val="FFFF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U</a:t>
                  </a:r>
                </a:p>
              </p:txBody>
            </p:sp>
            <p:sp>
              <p:nvSpPr>
                <p:cNvPr id="853" name="Shape 853"/>
                <p:cNvSpPr txBox="1"/>
                <p:nvPr/>
              </p:nvSpPr>
              <p:spPr>
                <a:xfrm>
                  <a:off x="657723" y="3587663"/>
                  <a:ext cx="256500" cy="28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rPr lang="en" sz="1100">
                      <a:solidFill>
                        <a:srgbClr val="FFFF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K</a:t>
                  </a:r>
                </a:p>
              </p:txBody>
            </p:sp>
            <p:sp>
              <p:nvSpPr>
                <p:cNvPr id="854" name="Shape 854"/>
                <p:cNvSpPr/>
                <p:nvPr/>
              </p:nvSpPr>
              <p:spPr>
                <a:xfrm>
                  <a:off x="968115" y="3178814"/>
                  <a:ext cx="1022099" cy="2877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08B54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lang="en" sz="1000">
                      <a:solidFill>
                        <a:srgbClr val="F3F3F3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Icinga agent</a:t>
                  </a:r>
                </a:p>
              </p:txBody>
            </p:sp>
            <p:sp>
              <p:nvSpPr>
                <p:cNvPr id="855" name="Shape 855"/>
                <p:cNvSpPr txBox="1"/>
                <p:nvPr/>
              </p:nvSpPr>
              <p:spPr>
                <a:xfrm>
                  <a:off x="661161" y="4048971"/>
                  <a:ext cx="256499" cy="28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lang="en" sz="1100">
                      <a:solidFill>
                        <a:srgbClr val="FFFF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H</a:t>
                  </a:r>
                </a:p>
              </p:txBody>
            </p:sp>
            <p:grpSp>
              <p:nvGrpSpPr>
                <p:cNvPr id="856" name="Shape 856"/>
                <p:cNvGrpSpPr/>
                <p:nvPr/>
              </p:nvGrpSpPr>
              <p:grpSpPr>
                <a:xfrm>
                  <a:off x="961146" y="4022291"/>
                  <a:ext cx="1210996" cy="314146"/>
                  <a:chOff x="1370326" y="2745093"/>
                  <a:chExt cx="1621798" cy="429397"/>
                </a:xfrm>
              </p:grpSpPr>
              <p:pic>
                <p:nvPicPr>
                  <p:cNvPr id="857" name="Shape 857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1370326" y="2810240"/>
                    <a:ext cx="322800" cy="322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58" name="Shape 858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2210150" y="2790680"/>
                    <a:ext cx="322800" cy="322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59" name="Shape 859"/>
                  <p:cNvPicPr preferRelativeResize="0"/>
                  <p:nvPr/>
                </p:nvPicPr>
                <p:blipFill>
                  <a:blip r:embed="rId5">
                    <a:alphaModFix/>
                  </a:blip>
                  <a:stretch>
                    <a:fillRect/>
                  </a:stretch>
                </p:blipFill>
                <p:spPr>
                  <a:xfrm rot="5400000">
                    <a:off x="1750976" y="2773165"/>
                    <a:ext cx="401325" cy="4013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60" name="Shape 860"/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2590800" y="2745093"/>
                    <a:ext cx="401324" cy="4013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861" name="Shape 861"/>
              <p:cNvGrpSpPr/>
              <p:nvPr/>
            </p:nvGrpSpPr>
            <p:grpSpPr>
              <a:xfrm>
                <a:off x="2594617" y="3052534"/>
                <a:ext cx="1506446" cy="1334438"/>
                <a:chOff x="1060299" y="1314250"/>
                <a:chExt cx="1884000" cy="1824000"/>
              </a:xfrm>
            </p:grpSpPr>
            <p:sp>
              <p:nvSpPr>
                <p:cNvPr id="862" name="Shape 862"/>
                <p:cNvSpPr/>
                <p:nvPr/>
              </p:nvSpPr>
              <p:spPr>
                <a:xfrm>
                  <a:off x="1060299" y="1314250"/>
                  <a:ext cx="1884000" cy="1824000"/>
                </a:xfrm>
                <a:prstGeom prst="roundRect">
                  <a:avLst>
                    <a:gd fmla="val 7302" name="adj"/>
                  </a:avLst>
                </a:prstGeom>
                <a:solidFill>
                  <a:srgbClr val="5B9BD5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63" name="Shape 863"/>
                <p:cNvCxnSpPr/>
                <p:nvPr/>
              </p:nvCxnSpPr>
              <p:spPr>
                <a:xfrm flipH="1" rot="10800000">
                  <a:off x="1079435" y="1990650"/>
                  <a:ext cx="1854600" cy="4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lg" w="lg" type="none"/>
                  <a:tailEnd len="lg" w="lg" type="none"/>
                </a:ln>
              </p:spPr>
            </p:cxnSp>
            <p:cxnSp>
              <p:nvCxnSpPr>
                <p:cNvPr id="864" name="Shape 864"/>
                <p:cNvCxnSpPr/>
                <p:nvPr/>
              </p:nvCxnSpPr>
              <p:spPr>
                <a:xfrm flipH="1" rot="10800000">
                  <a:off x="1079435" y="2600250"/>
                  <a:ext cx="1854600" cy="4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dot"/>
                  <a:round/>
                  <a:headEnd len="lg" w="lg" type="none"/>
                  <a:tailEnd len="lg" w="lg" type="none"/>
                </a:ln>
              </p:spPr>
            </p:cxnSp>
          </p:grpSp>
          <p:sp>
            <p:nvSpPr>
              <p:cNvPr id="865" name="Shape 865"/>
              <p:cNvSpPr txBox="1"/>
              <p:nvPr/>
            </p:nvSpPr>
            <p:spPr>
              <a:xfrm>
                <a:off x="2591923" y="3169268"/>
                <a:ext cx="2565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U</a:t>
                </a:r>
              </a:p>
            </p:txBody>
          </p:sp>
          <p:sp>
            <p:nvSpPr>
              <p:cNvPr id="866" name="Shape 866"/>
              <p:cNvSpPr txBox="1"/>
              <p:nvPr/>
            </p:nvSpPr>
            <p:spPr>
              <a:xfrm>
                <a:off x="2591875" y="3587663"/>
                <a:ext cx="2565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K</a:t>
                </a:r>
              </a:p>
            </p:txBody>
          </p:sp>
          <p:sp>
            <p:nvSpPr>
              <p:cNvPr id="867" name="Shape 867"/>
              <p:cNvSpPr/>
              <p:nvPr/>
            </p:nvSpPr>
            <p:spPr>
              <a:xfrm>
                <a:off x="2873115" y="3178814"/>
                <a:ext cx="1022100" cy="287700"/>
              </a:xfrm>
              <a:prstGeom prst="roundRect">
                <a:avLst>
                  <a:gd fmla="val 16667" name="adj"/>
                </a:avLst>
              </a:prstGeom>
              <a:solidFill>
                <a:srgbClr val="F08B54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000">
                    <a:solidFill>
                      <a:srgbClr val="F3F3F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Icinga agent</a:t>
                </a:r>
              </a:p>
            </p:txBody>
          </p:sp>
          <p:sp>
            <p:nvSpPr>
              <p:cNvPr id="868" name="Shape 868"/>
              <p:cNvSpPr txBox="1"/>
              <p:nvPr/>
            </p:nvSpPr>
            <p:spPr>
              <a:xfrm>
                <a:off x="2589709" y="4029412"/>
                <a:ext cx="2565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</a:t>
                </a:r>
              </a:p>
            </p:txBody>
          </p:sp>
          <p:grpSp>
            <p:nvGrpSpPr>
              <p:cNvPr id="869" name="Shape 869"/>
              <p:cNvGrpSpPr/>
              <p:nvPr/>
            </p:nvGrpSpPr>
            <p:grpSpPr>
              <a:xfrm>
                <a:off x="2866146" y="4044296"/>
                <a:ext cx="1210996" cy="314146"/>
                <a:chOff x="1370326" y="2775170"/>
                <a:chExt cx="1621798" cy="429397"/>
              </a:xfrm>
            </p:grpSpPr>
            <p:pic>
              <p:nvPicPr>
                <p:cNvPr id="870" name="Shape 87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370326" y="2840316"/>
                  <a:ext cx="322800" cy="322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71" name="Shape 871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210150" y="2820757"/>
                  <a:ext cx="322800" cy="322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72" name="Shape 87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 rot="5400000">
                  <a:off x="1750976" y="2803242"/>
                  <a:ext cx="401325" cy="4013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73" name="Shape 873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590800" y="2775170"/>
                  <a:ext cx="401324" cy="4013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74" name="Shape 874"/>
              <p:cNvGrpSpPr/>
              <p:nvPr/>
            </p:nvGrpSpPr>
            <p:grpSpPr>
              <a:xfrm>
                <a:off x="4477440" y="3052534"/>
                <a:ext cx="1518906" cy="1334438"/>
                <a:chOff x="667440" y="3052534"/>
                <a:chExt cx="1518906" cy="1334438"/>
              </a:xfrm>
            </p:grpSpPr>
            <p:grpSp>
              <p:nvGrpSpPr>
                <p:cNvPr id="875" name="Shape 875"/>
                <p:cNvGrpSpPr/>
                <p:nvPr/>
              </p:nvGrpSpPr>
              <p:grpSpPr>
                <a:xfrm>
                  <a:off x="679900" y="3052534"/>
                  <a:ext cx="1506446" cy="1334438"/>
                  <a:chOff x="1060299" y="1314250"/>
                  <a:chExt cx="1884000" cy="1824000"/>
                </a:xfrm>
              </p:grpSpPr>
              <p:sp>
                <p:nvSpPr>
                  <p:cNvPr id="876" name="Shape 876"/>
                  <p:cNvSpPr/>
                  <p:nvPr/>
                </p:nvSpPr>
                <p:spPr>
                  <a:xfrm>
                    <a:off x="1060299" y="1314250"/>
                    <a:ext cx="1884000" cy="1824000"/>
                  </a:xfrm>
                  <a:prstGeom prst="roundRect">
                    <a:avLst>
                      <a:gd fmla="val 7302" name="adj"/>
                    </a:avLst>
                  </a:prstGeom>
                  <a:solidFill>
                    <a:srgbClr val="5B9BD5"/>
                  </a:solidFill>
                  <a:ln>
                    <a:noFill/>
                  </a:ln>
                </p:spPr>
                <p:txBody>
                  <a:bodyPr anchorCtr="0" anchor="ctr" bIns="91425" lIns="91425" rIns="91425" tIns="91425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877" name="Shape 877"/>
                  <p:cNvCxnSpPr/>
                  <p:nvPr/>
                </p:nvCxnSpPr>
                <p:spPr>
                  <a:xfrm flipH="1" rot="10800000">
                    <a:off x="1079435" y="1990650"/>
                    <a:ext cx="18546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dot"/>
                    <a:round/>
                    <a:headEnd len="lg" w="lg" type="none"/>
                    <a:tailEnd len="lg" w="lg" type="none"/>
                  </a:ln>
                </p:spPr>
              </p:cxnSp>
              <p:cxnSp>
                <p:nvCxnSpPr>
                  <p:cNvPr id="878" name="Shape 878"/>
                  <p:cNvCxnSpPr/>
                  <p:nvPr/>
                </p:nvCxnSpPr>
                <p:spPr>
                  <a:xfrm flipH="1" rot="10800000">
                    <a:off x="1079435" y="2600250"/>
                    <a:ext cx="1854600" cy="4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FFFF"/>
                    </a:solidFill>
                    <a:prstDash val="dot"/>
                    <a:round/>
                    <a:headEnd len="lg" w="lg" type="none"/>
                    <a:tailEnd len="lg" w="lg" type="none"/>
                  </a:ln>
                </p:spPr>
              </p:cxnSp>
            </p:grpSp>
            <p:sp>
              <p:nvSpPr>
                <p:cNvPr id="879" name="Shape 879"/>
                <p:cNvSpPr txBox="1"/>
                <p:nvPr/>
              </p:nvSpPr>
              <p:spPr>
                <a:xfrm>
                  <a:off x="667440" y="3169268"/>
                  <a:ext cx="256499" cy="28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lang="en" sz="1100">
                      <a:solidFill>
                        <a:srgbClr val="FFFF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U</a:t>
                  </a:r>
                </a:p>
              </p:txBody>
            </p:sp>
            <p:sp>
              <p:nvSpPr>
                <p:cNvPr id="880" name="Shape 880"/>
                <p:cNvSpPr txBox="1"/>
                <p:nvPr/>
              </p:nvSpPr>
              <p:spPr>
                <a:xfrm>
                  <a:off x="677157" y="3587663"/>
                  <a:ext cx="256500" cy="28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rPr lang="en" sz="1100">
                      <a:solidFill>
                        <a:srgbClr val="FFFF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K</a:t>
                  </a:r>
                </a:p>
              </p:txBody>
            </p:sp>
            <p:sp>
              <p:nvSpPr>
                <p:cNvPr id="881" name="Shape 881"/>
                <p:cNvSpPr/>
                <p:nvPr/>
              </p:nvSpPr>
              <p:spPr>
                <a:xfrm>
                  <a:off x="968115" y="3178814"/>
                  <a:ext cx="1022099" cy="2877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08B54"/>
                </a:solidFill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lang="en" sz="1000">
                      <a:solidFill>
                        <a:srgbClr val="F3F3F3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Icinga agent</a:t>
                  </a:r>
                </a:p>
              </p:txBody>
            </p:sp>
            <p:sp>
              <p:nvSpPr>
                <p:cNvPr id="882" name="Shape 882"/>
                <p:cNvSpPr txBox="1"/>
                <p:nvPr/>
              </p:nvSpPr>
              <p:spPr>
                <a:xfrm>
                  <a:off x="680194" y="4034302"/>
                  <a:ext cx="256500" cy="28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rIns="91425" tIns="91425">
                  <a:noAutofit/>
                </a:bodyPr>
                <a:lstStyle/>
                <a:p>
                  <a:pPr lvl="0" rtl="0" algn="just">
                    <a:spcBef>
                      <a:spcPts val="0"/>
                    </a:spcBef>
                    <a:buNone/>
                  </a:pPr>
                  <a:r>
                    <a:rPr lang="en" sz="1100">
                      <a:solidFill>
                        <a:srgbClr val="FFFF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H</a:t>
                  </a:r>
                </a:p>
              </p:txBody>
            </p:sp>
            <p:grpSp>
              <p:nvGrpSpPr>
                <p:cNvPr id="883" name="Shape 883"/>
                <p:cNvGrpSpPr/>
                <p:nvPr/>
              </p:nvGrpSpPr>
              <p:grpSpPr>
                <a:xfrm>
                  <a:off x="961146" y="4041851"/>
                  <a:ext cx="1210996" cy="314146"/>
                  <a:chOff x="1370326" y="2771828"/>
                  <a:chExt cx="1621798" cy="429397"/>
                </a:xfrm>
              </p:grpSpPr>
              <p:pic>
                <p:nvPicPr>
                  <p:cNvPr id="884" name="Shape 884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1370326" y="2836975"/>
                    <a:ext cx="322800" cy="322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85" name="Shape 885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2210150" y="2817415"/>
                    <a:ext cx="322800" cy="322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86" name="Shape 886"/>
                  <p:cNvPicPr preferRelativeResize="0"/>
                  <p:nvPr/>
                </p:nvPicPr>
                <p:blipFill>
                  <a:blip r:embed="rId5">
                    <a:alphaModFix/>
                  </a:blip>
                  <a:stretch>
                    <a:fillRect/>
                  </a:stretch>
                </p:blipFill>
                <p:spPr>
                  <a:xfrm rot="5400000">
                    <a:off x="1750976" y="2799900"/>
                    <a:ext cx="401325" cy="4013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87" name="Shape 887"/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2590800" y="2771828"/>
                    <a:ext cx="401324" cy="4013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pic>
          <p:nvPicPr>
            <p:cNvPr id="888" name="Shape 88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484622" y="3677714"/>
              <a:ext cx="408874" cy="408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9" name="Shape 889"/>
          <p:cNvGrpSpPr/>
          <p:nvPr/>
        </p:nvGrpSpPr>
        <p:grpSpPr>
          <a:xfrm>
            <a:off x="6102437" y="2328930"/>
            <a:ext cx="1249432" cy="375397"/>
            <a:chOff x="5288738" y="3762369"/>
            <a:chExt cx="1407335" cy="480355"/>
          </a:xfrm>
        </p:grpSpPr>
        <p:sp>
          <p:nvSpPr>
            <p:cNvPr id="890" name="Shape 890"/>
            <p:cNvSpPr txBox="1"/>
            <p:nvPr/>
          </p:nvSpPr>
          <p:spPr>
            <a:xfrm>
              <a:off x="5666774" y="3775625"/>
              <a:ext cx="10293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System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Integrator</a:t>
              </a:r>
            </a:p>
          </p:txBody>
        </p:sp>
        <p:pic>
          <p:nvPicPr>
            <p:cNvPr id="891" name="Shape 89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288738" y="3762369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2" name="Shape 892"/>
          <p:cNvGrpSpPr/>
          <p:nvPr/>
        </p:nvGrpSpPr>
        <p:grpSpPr>
          <a:xfrm>
            <a:off x="6144461" y="1101019"/>
            <a:ext cx="1165384" cy="366562"/>
            <a:chOff x="8085640" y="1157671"/>
            <a:chExt cx="1369268" cy="386464"/>
          </a:xfrm>
        </p:grpSpPr>
        <p:pic>
          <p:nvPicPr>
            <p:cNvPr id="893" name="Shape 89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85640" y="1157671"/>
              <a:ext cx="314898" cy="3864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4" name="Shape 894"/>
            <p:cNvSpPr txBox="1"/>
            <p:nvPr/>
          </p:nvSpPr>
          <p:spPr>
            <a:xfrm>
              <a:off x="8371308" y="1185595"/>
              <a:ext cx="10836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End User</a:t>
              </a:r>
            </a:p>
          </p:txBody>
        </p:sp>
      </p:grpSp>
      <p:cxnSp>
        <p:nvCxnSpPr>
          <p:cNvPr id="895" name="Shape 895"/>
          <p:cNvCxnSpPr>
            <a:stCxn id="891" idx="2"/>
            <a:endCxn id="846" idx="0"/>
          </p:cNvCxnSpPr>
          <p:nvPr/>
        </p:nvCxnSpPr>
        <p:spPr>
          <a:xfrm>
            <a:off x="6309783" y="2693969"/>
            <a:ext cx="372299" cy="6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cxnSp>
      <p:cxnSp>
        <p:nvCxnSpPr>
          <p:cNvPr id="896" name="Shape 896"/>
          <p:cNvCxnSpPr>
            <a:stCxn id="891" idx="2"/>
            <a:endCxn id="881" idx="0"/>
          </p:cNvCxnSpPr>
          <p:nvPr/>
        </p:nvCxnSpPr>
        <p:spPr>
          <a:xfrm flipH="1">
            <a:off x="5287683" y="2693969"/>
            <a:ext cx="1022100" cy="4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cxnSp>
      <p:cxnSp>
        <p:nvCxnSpPr>
          <p:cNvPr id="897" name="Shape 897"/>
          <p:cNvCxnSpPr>
            <a:stCxn id="891" idx="2"/>
            <a:endCxn id="867" idx="0"/>
          </p:cNvCxnSpPr>
          <p:nvPr/>
        </p:nvCxnSpPr>
        <p:spPr>
          <a:xfrm flipH="1">
            <a:off x="3382683" y="2693969"/>
            <a:ext cx="2927100" cy="4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cxnSp>
      <p:cxnSp>
        <p:nvCxnSpPr>
          <p:cNvPr id="898" name="Shape 898"/>
          <p:cNvCxnSpPr>
            <a:stCxn id="891" idx="2"/>
            <a:endCxn id="854" idx="0"/>
          </p:cNvCxnSpPr>
          <p:nvPr/>
        </p:nvCxnSpPr>
        <p:spPr>
          <a:xfrm flipH="1">
            <a:off x="1477683" y="2693969"/>
            <a:ext cx="4832100" cy="4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cxnSp>
      <p:sp>
        <p:nvSpPr>
          <p:cNvPr id="899" name="Shape 899"/>
          <p:cNvSpPr txBox="1"/>
          <p:nvPr/>
        </p:nvSpPr>
        <p:spPr>
          <a:xfrm>
            <a:off x="2952321" y="4824236"/>
            <a:ext cx="16551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Physical Hardware</a:t>
            </a:r>
          </a:p>
        </p:txBody>
      </p:sp>
      <p:cxnSp>
        <p:nvCxnSpPr>
          <p:cNvPr id="900" name="Shape 900"/>
          <p:cNvCxnSpPr/>
          <p:nvPr/>
        </p:nvCxnSpPr>
        <p:spPr>
          <a:xfrm>
            <a:off x="476550" y="4851934"/>
            <a:ext cx="69525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cxnSp>
        <p:nvCxnSpPr>
          <p:cNvPr id="901" name="Shape 901"/>
          <p:cNvCxnSpPr>
            <a:stCxn id="893" idx="1"/>
            <a:endCxn id="825" idx="3"/>
          </p:cNvCxnSpPr>
          <p:nvPr/>
        </p:nvCxnSpPr>
        <p:spPr>
          <a:xfrm rot="10800000">
            <a:off x="4510061" y="1275000"/>
            <a:ext cx="16344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cxnSp>
      <p:cxnSp>
        <p:nvCxnSpPr>
          <p:cNvPr id="902" name="Shape 902"/>
          <p:cNvCxnSpPr>
            <a:stCxn id="891" idx="2"/>
            <a:endCxn id="832" idx="2"/>
          </p:cNvCxnSpPr>
          <p:nvPr/>
        </p:nvCxnSpPr>
        <p:spPr>
          <a:xfrm flipH="1" rot="5400000">
            <a:off x="5147883" y="1532069"/>
            <a:ext cx="18000" cy="2305800"/>
          </a:xfrm>
          <a:prstGeom prst="curvedConnector3">
            <a:avLst>
              <a:gd fmla="val -132291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grpSp>
        <p:nvGrpSpPr>
          <p:cNvPr id="903" name="Shape 903"/>
          <p:cNvGrpSpPr/>
          <p:nvPr/>
        </p:nvGrpSpPr>
        <p:grpSpPr>
          <a:xfrm>
            <a:off x="1349155" y="1846156"/>
            <a:ext cx="916216" cy="828754"/>
            <a:chOff x="628450" y="1481232"/>
            <a:chExt cx="2405400" cy="2274300"/>
          </a:xfrm>
        </p:grpSpPr>
        <p:grpSp>
          <p:nvGrpSpPr>
            <p:cNvPr id="904" name="Shape 904"/>
            <p:cNvGrpSpPr/>
            <p:nvPr/>
          </p:nvGrpSpPr>
          <p:grpSpPr>
            <a:xfrm>
              <a:off x="628450" y="1481232"/>
              <a:ext cx="2405400" cy="2274300"/>
              <a:chOff x="704650" y="1569250"/>
              <a:chExt cx="2405400" cy="2274300"/>
            </a:xfrm>
          </p:grpSpPr>
          <p:sp>
            <p:nvSpPr>
              <p:cNvPr id="905" name="Shape 905"/>
              <p:cNvSpPr/>
              <p:nvPr/>
            </p:nvSpPr>
            <p:spPr>
              <a:xfrm>
                <a:off x="704650" y="1569250"/>
                <a:ext cx="2405400" cy="2274300"/>
              </a:xfrm>
              <a:prstGeom prst="roundRect">
                <a:avLst>
                  <a:gd fmla="val 9417" name="adj"/>
                </a:avLst>
              </a:prstGeom>
              <a:solidFill>
                <a:srgbClr val="548FC6">
                  <a:alpha val="61960"/>
                </a:srgbClr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Shape 906"/>
              <p:cNvSpPr/>
              <p:nvPr/>
            </p:nvSpPr>
            <p:spPr>
              <a:xfrm>
                <a:off x="821500" y="1760339"/>
                <a:ext cx="2161500" cy="1946099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7" name="Shape 907"/>
            <p:cNvSpPr txBox="1"/>
            <p:nvPr/>
          </p:nvSpPr>
          <p:spPr>
            <a:xfrm>
              <a:off x="660103" y="1576187"/>
              <a:ext cx="2273400" cy="1109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1B1B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Metrics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1B1B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Collector</a:t>
              </a:r>
            </a:p>
          </p:txBody>
        </p:sp>
      </p:grpSp>
      <p:pic>
        <p:nvPicPr>
          <p:cNvPr id="908" name="Shape 908"/>
          <p:cNvPicPr preferRelativeResize="0"/>
          <p:nvPr/>
        </p:nvPicPr>
        <p:blipFill rotWithShape="1">
          <a:blip r:embed="rId15">
            <a:alphaModFix/>
          </a:blip>
          <a:srcRect b="38541" l="0" r="19354" t="31525"/>
          <a:stretch/>
        </p:blipFill>
        <p:spPr>
          <a:xfrm>
            <a:off x="1535952" y="2322778"/>
            <a:ext cx="529984" cy="193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What to monitor ?</a:t>
            </a:r>
          </a:p>
        </p:txBody>
      </p:sp>
      <p:sp>
        <p:nvSpPr>
          <p:cNvPr id="914" name="Shape 914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Shape 9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grpSp>
        <p:nvGrpSpPr>
          <p:cNvPr id="916" name="Shape 916"/>
          <p:cNvGrpSpPr/>
          <p:nvPr/>
        </p:nvGrpSpPr>
        <p:grpSpPr>
          <a:xfrm>
            <a:off x="417129" y="1024002"/>
            <a:ext cx="1521234" cy="3714424"/>
            <a:chOff x="417129" y="1024002"/>
            <a:chExt cx="1521234" cy="3714424"/>
          </a:xfrm>
        </p:grpSpPr>
        <p:cxnSp>
          <p:nvCxnSpPr>
            <p:cNvPr id="917" name="Shape 917"/>
            <p:cNvCxnSpPr>
              <a:stCxn id="918" idx="2"/>
              <a:endCxn id="919" idx="0"/>
            </p:cNvCxnSpPr>
            <p:nvPr/>
          </p:nvCxnSpPr>
          <p:spPr>
            <a:xfrm>
              <a:off x="1133842" y="2365735"/>
              <a:ext cx="0" cy="248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grpSp>
          <p:nvGrpSpPr>
            <p:cNvPr id="920" name="Shape 920"/>
            <p:cNvGrpSpPr/>
            <p:nvPr/>
          </p:nvGrpSpPr>
          <p:grpSpPr>
            <a:xfrm>
              <a:off x="417129" y="1024002"/>
              <a:ext cx="1521234" cy="3714424"/>
              <a:chOff x="340929" y="1024002"/>
              <a:chExt cx="1521234" cy="3714424"/>
            </a:xfrm>
          </p:grpSpPr>
          <p:grpSp>
            <p:nvGrpSpPr>
              <p:cNvPr id="921" name="Shape 921"/>
              <p:cNvGrpSpPr/>
              <p:nvPr/>
            </p:nvGrpSpPr>
            <p:grpSpPr>
              <a:xfrm>
                <a:off x="340929" y="1024002"/>
                <a:ext cx="1521234" cy="3714424"/>
                <a:chOff x="340929" y="1024002"/>
                <a:chExt cx="1521234" cy="3714424"/>
              </a:xfrm>
            </p:grpSpPr>
            <p:grpSp>
              <p:nvGrpSpPr>
                <p:cNvPr id="922" name="Shape 922"/>
                <p:cNvGrpSpPr/>
                <p:nvPr/>
              </p:nvGrpSpPr>
              <p:grpSpPr>
                <a:xfrm>
                  <a:off x="340929" y="1024002"/>
                  <a:ext cx="1521234" cy="3714424"/>
                  <a:chOff x="12163820" y="792246"/>
                  <a:chExt cx="3594600" cy="3469802"/>
                </a:xfrm>
              </p:grpSpPr>
              <p:sp>
                <p:nvSpPr>
                  <p:cNvPr id="923" name="Shape 923"/>
                  <p:cNvSpPr txBox="1"/>
                  <p:nvPr/>
                </p:nvSpPr>
                <p:spPr>
                  <a:xfrm>
                    <a:off x="12163820" y="1185849"/>
                    <a:ext cx="3594600" cy="3076200"/>
                  </a:xfrm>
                  <a:prstGeom prst="rect">
                    <a:avLst/>
                  </a:prstGeom>
                  <a:solidFill>
                    <a:srgbClr val="E2E2E2"/>
                  </a:solidFill>
                  <a:ln>
                    <a:noFill/>
                  </a:ln>
                </p:spPr>
                <p:txBody>
                  <a:bodyPr anchorCtr="0" anchor="t" bIns="91425" lIns="91425" rIns="91425" tIns="91425">
                    <a:noAutofit/>
                  </a:bodyPr>
                  <a:lstStyle/>
                  <a:p>
                    <a:pPr lvl="0" rtl="0">
                      <a:lnSpc>
                        <a:spcPct val="115000"/>
                      </a:lnSpc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b="1" sz="1300">
                      <a:latin typeface="Consolas"/>
                      <a:ea typeface="Consolas"/>
                      <a:cs typeface="Consolas"/>
                      <a:sym typeface="Consolas"/>
                    </a:endParaRPr>
                  </a:p>
                </p:txBody>
              </p:sp>
              <p:sp>
                <p:nvSpPr>
                  <p:cNvPr id="924" name="Shape 924"/>
                  <p:cNvSpPr/>
                  <p:nvPr/>
                </p:nvSpPr>
                <p:spPr>
                  <a:xfrm>
                    <a:off x="12167955" y="792246"/>
                    <a:ext cx="3587400" cy="393600"/>
                  </a:xfrm>
                  <a:prstGeom prst="rect">
                    <a:avLst/>
                  </a:prstGeom>
                  <a:solidFill>
                    <a:srgbClr val="51616C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ctr" bIns="91425" lIns="91425" rIns="91425" tIns="91425">
                    <a:noAutofit/>
                  </a:bodyPr>
                  <a:lstStyle/>
                  <a:p>
                    <a:pPr lvl="0" rtl="0" algn="ctr">
                      <a:spcBef>
                        <a:spcPts val="0"/>
                      </a:spcBef>
                      <a:buNone/>
                    </a:pPr>
                    <a:r>
                      <a:rPr lang="en">
                        <a:solidFill>
                          <a:srgbClr val="F3F3F3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rPr>
                      <a:t>Hierarchy</a:t>
                    </a:r>
                  </a:p>
                </p:txBody>
              </p:sp>
            </p:grpSp>
            <p:sp>
              <p:nvSpPr>
                <p:cNvPr id="925" name="Shape 925"/>
                <p:cNvSpPr txBox="1"/>
                <p:nvPr/>
              </p:nvSpPr>
              <p:spPr>
                <a:xfrm>
                  <a:off x="541492" y="1489576"/>
                  <a:ext cx="1032300" cy="31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lang="en" sz="1200">
                      <a:latin typeface="Montserrat"/>
                      <a:ea typeface="Montserrat"/>
                      <a:cs typeface="Montserrat"/>
                      <a:sym typeface="Montserrat"/>
                    </a:rPr>
                    <a:t>Root</a:t>
                  </a:r>
                </a:p>
              </p:txBody>
            </p:sp>
            <p:sp>
              <p:nvSpPr>
                <p:cNvPr id="918" name="Shape 918"/>
                <p:cNvSpPr txBox="1"/>
                <p:nvPr/>
              </p:nvSpPr>
              <p:spPr>
                <a:xfrm>
                  <a:off x="541492" y="2051635"/>
                  <a:ext cx="1032300" cy="31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lang="en" sz="1200">
                      <a:latin typeface="Montserrat"/>
                      <a:ea typeface="Montserrat"/>
                      <a:cs typeface="Montserrat"/>
                      <a:sym typeface="Montserrat"/>
                    </a:rPr>
                    <a:t>World</a:t>
                  </a:r>
                </a:p>
              </p:txBody>
            </p:sp>
            <p:sp>
              <p:nvSpPr>
                <p:cNvPr id="919" name="Shape 919"/>
                <p:cNvSpPr txBox="1"/>
                <p:nvPr/>
              </p:nvSpPr>
              <p:spPr>
                <a:xfrm>
                  <a:off x="445042" y="2613695"/>
                  <a:ext cx="1225200" cy="31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lang="en" sz="1200">
                      <a:latin typeface="Montserrat"/>
                      <a:ea typeface="Montserrat"/>
                      <a:cs typeface="Montserrat"/>
                      <a:sym typeface="Montserrat"/>
                    </a:rPr>
                    <a:t>Data Center</a:t>
                  </a:r>
                </a:p>
              </p:txBody>
            </p:sp>
            <p:sp>
              <p:nvSpPr>
                <p:cNvPr id="926" name="Shape 926"/>
                <p:cNvSpPr txBox="1"/>
                <p:nvPr/>
              </p:nvSpPr>
              <p:spPr>
                <a:xfrm>
                  <a:off x="541492" y="3175754"/>
                  <a:ext cx="1032300" cy="31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lang="en" sz="1200">
                      <a:latin typeface="Montserrat"/>
                      <a:ea typeface="Montserrat"/>
                      <a:cs typeface="Montserrat"/>
                      <a:sym typeface="Montserrat"/>
                    </a:rPr>
                    <a:t>Rack</a:t>
                  </a:r>
                </a:p>
              </p:txBody>
            </p:sp>
            <p:sp>
              <p:nvSpPr>
                <p:cNvPr id="927" name="Shape 927"/>
                <p:cNvSpPr txBox="1"/>
                <p:nvPr/>
              </p:nvSpPr>
              <p:spPr>
                <a:xfrm>
                  <a:off x="683662" y="3737815"/>
                  <a:ext cx="750900" cy="31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lang="en" sz="1200">
                      <a:latin typeface="Montserrat"/>
                      <a:ea typeface="Montserrat"/>
                      <a:cs typeface="Montserrat"/>
                      <a:sym typeface="Montserrat"/>
                    </a:rPr>
                    <a:t>Server</a:t>
                  </a:r>
                </a:p>
              </p:txBody>
            </p:sp>
            <p:sp>
              <p:nvSpPr>
                <p:cNvPr id="928" name="Shape 928"/>
                <p:cNvSpPr txBox="1"/>
                <p:nvPr/>
              </p:nvSpPr>
              <p:spPr>
                <a:xfrm>
                  <a:off x="392618" y="4299875"/>
                  <a:ext cx="1329299" cy="31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lang="en" sz="1200">
                      <a:latin typeface="Montserrat"/>
                      <a:ea typeface="Montserrat"/>
                      <a:cs typeface="Montserrat"/>
                      <a:sym typeface="Montserrat"/>
                    </a:rPr>
                    <a:t>Disk, Memory, </a:t>
                  </a:r>
                </a:p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lang="en" sz="1200">
                      <a:latin typeface="Montserrat"/>
                      <a:ea typeface="Montserrat"/>
                      <a:cs typeface="Montserrat"/>
                      <a:sym typeface="Montserrat"/>
                    </a:rPr>
                    <a:t>CPU, NIC</a:t>
                  </a:r>
                </a:p>
              </p:txBody>
            </p:sp>
          </p:grpSp>
          <p:cxnSp>
            <p:nvCxnSpPr>
              <p:cNvPr id="929" name="Shape 929"/>
              <p:cNvCxnSpPr>
                <a:stCxn id="925" idx="2"/>
                <a:endCxn id="918" idx="0"/>
              </p:cNvCxnSpPr>
              <p:nvPr/>
            </p:nvCxnSpPr>
            <p:spPr>
              <a:xfrm>
                <a:off x="1057642" y="1803676"/>
                <a:ext cx="0" cy="248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stealth"/>
              </a:ln>
            </p:spPr>
          </p:cxnSp>
          <p:cxnSp>
            <p:nvCxnSpPr>
              <p:cNvPr id="930" name="Shape 930"/>
              <p:cNvCxnSpPr>
                <a:stCxn id="919" idx="2"/>
                <a:endCxn id="926" idx="0"/>
              </p:cNvCxnSpPr>
              <p:nvPr/>
            </p:nvCxnSpPr>
            <p:spPr>
              <a:xfrm>
                <a:off x="1057642" y="2927795"/>
                <a:ext cx="0" cy="248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stealth"/>
              </a:ln>
            </p:spPr>
          </p:cxnSp>
          <p:cxnSp>
            <p:nvCxnSpPr>
              <p:cNvPr id="931" name="Shape 931"/>
              <p:cNvCxnSpPr>
                <a:stCxn id="926" idx="2"/>
                <a:endCxn id="927" idx="0"/>
              </p:cNvCxnSpPr>
              <p:nvPr/>
            </p:nvCxnSpPr>
            <p:spPr>
              <a:xfrm>
                <a:off x="1057642" y="3489854"/>
                <a:ext cx="1500" cy="248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stealth"/>
              </a:ln>
            </p:spPr>
          </p:cxnSp>
          <p:cxnSp>
            <p:nvCxnSpPr>
              <p:cNvPr id="932" name="Shape 932"/>
              <p:cNvCxnSpPr>
                <a:stCxn id="927" idx="2"/>
                <a:endCxn id="928" idx="0"/>
              </p:cNvCxnSpPr>
              <p:nvPr/>
            </p:nvCxnSpPr>
            <p:spPr>
              <a:xfrm flipH="1">
                <a:off x="1057312" y="4051915"/>
                <a:ext cx="1800" cy="248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stealth"/>
              </a:ln>
            </p:spPr>
          </p:cxnSp>
          <p:cxnSp>
            <p:nvCxnSpPr>
              <p:cNvPr id="933" name="Shape 933"/>
              <p:cNvCxnSpPr>
                <a:stCxn id="918" idx="2"/>
                <a:endCxn id="919" idx="0"/>
              </p:cNvCxnSpPr>
              <p:nvPr/>
            </p:nvCxnSpPr>
            <p:spPr>
              <a:xfrm>
                <a:off x="1057642" y="2365735"/>
                <a:ext cx="0" cy="248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</p:grpSp>
      </p:grpSp>
      <p:grpSp>
        <p:nvGrpSpPr>
          <p:cNvPr id="934" name="Shape 934"/>
          <p:cNvGrpSpPr/>
          <p:nvPr/>
        </p:nvGrpSpPr>
        <p:grpSpPr>
          <a:xfrm>
            <a:off x="2442863" y="1911017"/>
            <a:ext cx="1948836" cy="1717822"/>
            <a:chOff x="-2090097" y="2976318"/>
            <a:chExt cx="1671673" cy="1334438"/>
          </a:xfrm>
        </p:grpSpPr>
        <p:grpSp>
          <p:nvGrpSpPr>
            <p:cNvPr id="935" name="Shape 935"/>
            <p:cNvGrpSpPr/>
            <p:nvPr/>
          </p:nvGrpSpPr>
          <p:grpSpPr>
            <a:xfrm>
              <a:off x="-2090097" y="2976318"/>
              <a:ext cx="1671673" cy="1334438"/>
              <a:chOff x="1060299" y="1314250"/>
              <a:chExt cx="1884000" cy="1824000"/>
            </a:xfrm>
          </p:grpSpPr>
          <p:sp>
            <p:nvSpPr>
              <p:cNvPr id="936" name="Shape 936"/>
              <p:cNvSpPr/>
              <p:nvPr/>
            </p:nvSpPr>
            <p:spPr>
              <a:xfrm>
                <a:off x="1060299" y="1314250"/>
                <a:ext cx="1884000" cy="1824000"/>
              </a:xfrm>
              <a:prstGeom prst="roundRect">
                <a:avLst>
                  <a:gd fmla="val 7302" name="adj"/>
                </a:avLst>
              </a:prstGeom>
              <a:solidFill>
                <a:srgbClr val="5B9BD5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37" name="Shape 937"/>
              <p:cNvCxnSpPr/>
              <p:nvPr/>
            </p:nvCxnSpPr>
            <p:spPr>
              <a:xfrm flipH="1" rot="10800000">
                <a:off x="1079435" y="1990650"/>
                <a:ext cx="1854600" cy="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dot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938" name="Shape 938"/>
              <p:cNvCxnSpPr/>
              <p:nvPr/>
            </p:nvCxnSpPr>
            <p:spPr>
              <a:xfrm flipH="1" rot="10800000">
                <a:off x="1079435" y="2600250"/>
                <a:ext cx="1854600" cy="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dot"/>
                <a:round/>
                <a:headEnd len="lg" w="lg" type="none"/>
                <a:tailEnd len="lg" w="lg" type="none"/>
              </a:ln>
            </p:spPr>
          </p:cxnSp>
        </p:grpSp>
        <p:sp>
          <p:nvSpPr>
            <p:cNvPr id="939" name="Shape 939"/>
            <p:cNvSpPr txBox="1"/>
            <p:nvPr/>
          </p:nvSpPr>
          <p:spPr>
            <a:xfrm>
              <a:off x="-2059195" y="3065676"/>
              <a:ext cx="2757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</a:t>
              </a:r>
            </a:p>
          </p:txBody>
        </p:sp>
        <p:sp>
          <p:nvSpPr>
            <p:cNvPr id="940" name="Shape 940"/>
            <p:cNvSpPr txBox="1"/>
            <p:nvPr/>
          </p:nvSpPr>
          <p:spPr>
            <a:xfrm>
              <a:off x="-2059195" y="3984048"/>
              <a:ext cx="2757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</a:t>
              </a:r>
            </a:p>
          </p:txBody>
        </p:sp>
        <p:sp>
          <p:nvSpPr>
            <p:cNvPr id="941" name="Shape 941"/>
            <p:cNvSpPr/>
            <p:nvPr/>
          </p:nvSpPr>
          <p:spPr>
            <a:xfrm>
              <a:off x="-1717249" y="3102612"/>
              <a:ext cx="1032300" cy="287700"/>
            </a:xfrm>
            <a:prstGeom prst="roundRect">
              <a:avLst>
                <a:gd fmla="val 16667" name="adj"/>
              </a:avLst>
            </a:prstGeom>
            <a:solidFill>
              <a:srgbClr val="F08B5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Icinga agent</a:t>
              </a:r>
            </a:p>
          </p:txBody>
        </p:sp>
        <p:grpSp>
          <p:nvGrpSpPr>
            <p:cNvPr id="942" name="Shape 942"/>
            <p:cNvGrpSpPr/>
            <p:nvPr/>
          </p:nvGrpSpPr>
          <p:grpSpPr>
            <a:xfrm>
              <a:off x="-1795727" y="3954123"/>
              <a:ext cx="1301168" cy="293609"/>
              <a:chOff x="1370326" y="2849248"/>
              <a:chExt cx="1621798" cy="401324"/>
            </a:xfrm>
          </p:grpSpPr>
          <p:pic>
            <p:nvPicPr>
              <p:cNvPr id="943" name="Shape 94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370326" y="2914395"/>
                <a:ext cx="322800" cy="322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4" name="Shape 94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210150" y="2894835"/>
                <a:ext cx="322800" cy="322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5" name="Shape 94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5400000">
                <a:off x="1772016" y="2854575"/>
                <a:ext cx="359263" cy="4013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6" name="Shape 94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0800" y="2849248"/>
                <a:ext cx="401324" cy="4013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47" name="Shape 947"/>
            <p:cNvSpPr txBox="1"/>
            <p:nvPr/>
          </p:nvSpPr>
          <p:spPr>
            <a:xfrm>
              <a:off x="-2048607" y="3550063"/>
              <a:ext cx="2757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</a:t>
              </a:r>
            </a:p>
          </p:txBody>
        </p:sp>
      </p:grpSp>
      <p:cxnSp>
        <p:nvCxnSpPr>
          <p:cNvPr id="948" name="Shape 948"/>
          <p:cNvCxnSpPr>
            <a:stCxn id="927" idx="3"/>
            <a:endCxn id="936" idx="1"/>
          </p:cNvCxnSpPr>
          <p:nvPr/>
        </p:nvCxnSpPr>
        <p:spPr>
          <a:xfrm flipH="1" rot="10800000">
            <a:off x="1510762" y="2769865"/>
            <a:ext cx="932100" cy="11250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949" name="Shape 949"/>
          <p:cNvCxnSpPr>
            <a:stCxn id="928" idx="3"/>
            <a:endCxn id="943" idx="2"/>
          </p:cNvCxnSpPr>
          <p:nvPr/>
        </p:nvCxnSpPr>
        <p:spPr>
          <a:xfrm flipH="1" rot="10800000">
            <a:off x="1798118" y="3535025"/>
            <a:ext cx="1138800" cy="921900"/>
          </a:xfrm>
          <a:prstGeom prst="curved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950" name="Shape 950"/>
          <p:cNvCxnSpPr>
            <a:stCxn id="928" idx="3"/>
            <a:endCxn id="945" idx="3"/>
          </p:cNvCxnSpPr>
          <p:nvPr/>
        </p:nvCxnSpPr>
        <p:spPr>
          <a:xfrm flipH="1" rot="10800000">
            <a:off x="1798118" y="3532925"/>
            <a:ext cx="1531499" cy="924000"/>
          </a:xfrm>
          <a:prstGeom prst="curved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951" name="Shape 951"/>
          <p:cNvCxnSpPr>
            <a:stCxn id="928" idx="3"/>
            <a:endCxn id="944" idx="2"/>
          </p:cNvCxnSpPr>
          <p:nvPr/>
        </p:nvCxnSpPr>
        <p:spPr>
          <a:xfrm flipH="1" rot="10800000">
            <a:off x="1798118" y="3516725"/>
            <a:ext cx="1924499" cy="940200"/>
          </a:xfrm>
          <a:prstGeom prst="curved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952" name="Shape 952"/>
          <p:cNvCxnSpPr>
            <a:stCxn id="928" idx="3"/>
            <a:endCxn id="946" idx="2"/>
          </p:cNvCxnSpPr>
          <p:nvPr/>
        </p:nvCxnSpPr>
        <p:spPr>
          <a:xfrm flipH="1" rot="10800000">
            <a:off x="1798118" y="3547625"/>
            <a:ext cx="2317199" cy="909300"/>
          </a:xfrm>
          <a:prstGeom prst="curved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stealth"/>
          </a:ln>
        </p:spPr>
      </p:cxnSp>
      <p:graphicFrame>
        <p:nvGraphicFramePr>
          <p:cNvPr id="953" name="Shape 953"/>
          <p:cNvGraphicFramePr/>
          <p:nvPr/>
        </p:nvGraphicFramePr>
        <p:xfrm>
          <a:off x="4857800" y="150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{380C3103-91D6-4AE8-BE43-4F4AB4803C82}</a:tableStyleId>
              </a:tblPr>
              <a:tblGrid>
                <a:gridCol w="1194775"/>
                <a:gridCol w="2781650"/>
              </a:tblGrid>
              <a:tr h="40772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HW Asset</a:t>
                      </a:r>
                    </a:p>
                  </a:txBody>
                  <a:tcPr marT="91425" marB="91425" marR="91425" marL="91425" anchor="ctr">
                    <a:solidFill>
                      <a:srgbClr val="51616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Domain-specific Metric</a:t>
                      </a:r>
                    </a:p>
                  </a:txBody>
                  <a:tcPr marT="91425" marB="91425" marR="91425" marL="91425" anchor="ctr">
                    <a:solidFill>
                      <a:srgbClr val="51616C"/>
                    </a:solidFill>
                  </a:tcPr>
                </a:tc>
              </a:tr>
              <a:tr h="4219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Disk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Capacity, Usage, IO stats</a:t>
                      </a:r>
                    </a:p>
                  </a:txBody>
                  <a:tcPr marT="91425" marB="91425" marR="91425" marL="91425" anchor="ctr"/>
                </a:tc>
              </a:tr>
              <a:tr h="4219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CPU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Average load, Usage</a:t>
                      </a:r>
                    </a:p>
                  </a:txBody>
                  <a:tcPr marT="91425" marB="91425" marR="91425" marL="91425" anchor="ctr"/>
                </a:tc>
              </a:tr>
              <a:tr h="4219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Memory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Capacity, Usage, Swap</a:t>
                      </a:r>
                    </a:p>
                  </a:txBody>
                  <a:tcPr marT="91425" marB="91425" marR="91425" marL="91425" anchor="ctr"/>
                </a:tc>
              </a:tr>
              <a:tr h="4219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NIC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Ping, SSH, RX/TX 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pSp>
        <p:nvGrpSpPr>
          <p:cNvPr id="954" name="Shape 954"/>
          <p:cNvGrpSpPr/>
          <p:nvPr/>
        </p:nvGrpSpPr>
        <p:grpSpPr>
          <a:xfrm>
            <a:off x="5666774" y="3739071"/>
            <a:ext cx="1477543" cy="503653"/>
            <a:chOff x="5666774" y="3739071"/>
            <a:chExt cx="1477543" cy="503653"/>
          </a:xfrm>
        </p:grpSpPr>
        <p:sp>
          <p:nvSpPr>
            <p:cNvPr id="955" name="Shape 955"/>
            <p:cNvSpPr txBox="1"/>
            <p:nvPr/>
          </p:nvSpPr>
          <p:spPr>
            <a:xfrm>
              <a:off x="5666774" y="3775625"/>
              <a:ext cx="10293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latin typeface="Montserrat"/>
                  <a:ea typeface="Montserrat"/>
                  <a:cs typeface="Montserrat"/>
                  <a:sym typeface="Montserrat"/>
                </a:rPr>
                <a:t>System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latin typeface="Montserrat"/>
                  <a:ea typeface="Montserrat"/>
                  <a:cs typeface="Montserrat"/>
                  <a:sym typeface="Montserrat"/>
                </a:rPr>
                <a:t>Integrators</a:t>
              </a:r>
            </a:p>
          </p:txBody>
        </p:sp>
        <p:pic>
          <p:nvPicPr>
            <p:cNvPr id="956" name="Shape 95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77217" y="3739071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Test case 2 → </a:t>
            </a: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Monitoring software-defined platform</a:t>
            </a:r>
          </a:p>
        </p:txBody>
      </p:sp>
      <p:sp>
        <p:nvSpPr>
          <p:cNvPr id="962" name="Shape 962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Shape 96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grpSp>
        <p:nvGrpSpPr>
          <p:cNvPr id="964" name="Shape 964"/>
          <p:cNvGrpSpPr/>
          <p:nvPr/>
        </p:nvGrpSpPr>
        <p:grpSpPr>
          <a:xfrm>
            <a:off x="7405379" y="885702"/>
            <a:ext cx="1521234" cy="3714424"/>
            <a:chOff x="12163820" y="792246"/>
            <a:chExt cx="3594600" cy="3469802"/>
          </a:xfrm>
        </p:grpSpPr>
        <p:sp>
          <p:nvSpPr>
            <p:cNvPr id="965" name="Shape 965"/>
            <p:cNvSpPr txBox="1"/>
            <p:nvPr/>
          </p:nvSpPr>
          <p:spPr>
            <a:xfrm>
              <a:off x="12163820" y="1185849"/>
              <a:ext cx="3594600" cy="307620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13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966" name="Shape 966"/>
            <p:cNvSpPr/>
            <p:nvPr/>
          </p:nvSpPr>
          <p:spPr>
            <a:xfrm>
              <a:off x="12167955" y="792246"/>
              <a:ext cx="3587400" cy="393600"/>
            </a:xfrm>
            <a:prstGeom prst="rect">
              <a:avLst/>
            </a:prstGeom>
            <a:solidFill>
              <a:srgbClr val="51616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Hierarchy</a:t>
              </a:r>
            </a:p>
          </p:txBody>
        </p:sp>
      </p:grpSp>
      <p:sp>
        <p:nvSpPr>
          <p:cNvPr id="967" name="Shape 967"/>
          <p:cNvSpPr txBox="1"/>
          <p:nvPr/>
        </p:nvSpPr>
        <p:spPr>
          <a:xfrm>
            <a:off x="7640567" y="1320108"/>
            <a:ext cx="1032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Root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7640567" y="1882168"/>
            <a:ext cx="1032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World</a:t>
            </a:r>
          </a:p>
        </p:txBody>
      </p:sp>
      <p:sp>
        <p:nvSpPr>
          <p:cNvPr id="969" name="Shape 969"/>
          <p:cNvSpPr txBox="1"/>
          <p:nvPr/>
        </p:nvSpPr>
        <p:spPr>
          <a:xfrm>
            <a:off x="7544117" y="2444227"/>
            <a:ext cx="12252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Data Center</a:t>
            </a:r>
          </a:p>
        </p:txBody>
      </p:sp>
      <p:sp>
        <p:nvSpPr>
          <p:cNvPr id="970" name="Shape 970"/>
          <p:cNvSpPr txBox="1"/>
          <p:nvPr/>
        </p:nvSpPr>
        <p:spPr>
          <a:xfrm>
            <a:off x="7640567" y="3006286"/>
            <a:ext cx="1032300" cy="314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Cluster</a:t>
            </a:r>
          </a:p>
        </p:txBody>
      </p:sp>
      <p:sp>
        <p:nvSpPr>
          <p:cNvPr id="971" name="Shape 971"/>
          <p:cNvSpPr txBox="1"/>
          <p:nvPr/>
        </p:nvSpPr>
        <p:spPr>
          <a:xfrm>
            <a:off x="7640567" y="3568345"/>
            <a:ext cx="1032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Nodes</a:t>
            </a:r>
          </a:p>
        </p:txBody>
      </p:sp>
      <p:sp>
        <p:nvSpPr>
          <p:cNvPr id="972" name="Shape 972"/>
          <p:cNvSpPr txBox="1"/>
          <p:nvPr/>
        </p:nvSpPr>
        <p:spPr>
          <a:xfrm>
            <a:off x="7207217" y="4130405"/>
            <a:ext cx="18990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Ceph Monitors,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Ceph OSDs</a:t>
            </a:r>
          </a:p>
        </p:txBody>
      </p:sp>
      <p:cxnSp>
        <p:nvCxnSpPr>
          <p:cNvPr id="973" name="Shape 973"/>
          <p:cNvCxnSpPr>
            <a:stCxn id="967" idx="2"/>
            <a:endCxn id="968" idx="0"/>
          </p:cNvCxnSpPr>
          <p:nvPr/>
        </p:nvCxnSpPr>
        <p:spPr>
          <a:xfrm>
            <a:off x="8156717" y="1634208"/>
            <a:ext cx="0" cy="2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974" name="Shape 974"/>
          <p:cNvCxnSpPr>
            <a:stCxn id="969" idx="2"/>
            <a:endCxn id="970" idx="0"/>
          </p:cNvCxnSpPr>
          <p:nvPr/>
        </p:nvCxnSpPr>
        <p:spPr>
          <a:xfrm>
            <a:off x="8156717" y="2758327"/>
            <a:ext cx="0" cy="2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975" name="Shape 975"/>
          <p:cNvCxnSpPr>
            <a:stCxn id="970" idx="2"/>
            <a:endCxn id="971" idx="0"/>
          </p:cNvCxnSpPr>
          <p:nvPr/>
        </p:nvCxnSpPr>
        <p:spPr>
          <a:xfrm>
            <a:off x="8156717" y="3320386"/>
            <a:ext cx="0" cy="2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976" name="Shape 976"/>
          <p:cNvCxnSpPr>
            <a:stCxn id="971" idx="2"/>
            <a:endCxn id="972" idx="0"/>
          </p:cNvCxnSpPr>
          <p:nvPr/>
        </p:nvCxnSpPr>
        <p:spPr>
          <a:xfrm>
            <a:off x="8156717" y="3882445"/>
            <a:ext cx="0" cy="2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977" name="Shape 977"/>
          <p:cNvCxnSpPr/>
          <p:nvPr/>
        </p:nvCxnSpPr>
        <p:spPr>
          <a:xfrm>
            <a:off x="8156717" y="2196268"/>
            <a:ext cx="0" cy="2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978" name="Shape 978"/>
          <p:cNvSpPr/>
          <p:nvPr/>
        </p:nvSpPr>
        <p:spPr>
          <a:xfrm>
            <a:off x="467586" y="857926"/>
            <a:ext cx="6918900" cy="4186500"/>
          </a:xfrm>
          <a:prstGeom prst="roundRect">
            <a:avLst>
              <a:gd fmla="val 237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9" name="Shape 979"/>
          <p:cNvSpPr txBox="1"/>
          <p:nvPr/>
        </p:nvSpPr>
        <p:spPr>
          <a:xfrm>
            <a:off x="2882731" y="4735561"/>
            <a:ext cx="1656555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Physical Hardware</a:t>
            </a:r>
          </a:p>
        </p:txBody>
      </p:sp>
      <p:sp>
        <p:nvSpPr>
          <p:cNvPr id="980" name="Shape 980"/>
          <p:cNvSpPr txBox="1"/>
          <p:nvPr/>
        </p:nvSpPr>
        <p:spPr>
          <a:xfrm>
            <a:off x="2957205" y="4432798"/>
            <a:ext cx="1507608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Kernel Space</a:t>
            </a:r>
          </a:p>
        </p:txBody>
      </p:sp>
      <p:cxnSp>
        <p:nvCxnSpPr>
          <p:cNvPr id="981" name="Shape 981"/>
          <p:cNvCxnSpPr/>
          <p:nvPr/>
        </p:nvCxnSpPr>
        <p:spPr>
          <a:xfrm>
            <a:off x="400404" y="4427776"/>
            <a:ext cx="6904197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982" name="Shape 982"/>
          <p:cNvSpPr txBox="1"/>
          <p:nvPr/>
        </p:nvSpPr>
        <p:spPr>
          <a:xfrm>
            <a:off x="-110854" y="1822993"/>
            <a:ext cx="8994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User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Space</a:t>
            </a:r>
          </a:p>
        </p:txBody>
      </p:sp>
      <p:grpSp>
        <p:nvGrpSpPr>
          <p:cNvPr id="983" name="Shape 983"/>
          <p:cNvGrpSpPr/>
          <p:nvPr/>
        </p:nvGrpSpPr>
        <p:grpSpPr>
          <a:xfrm>
            <a:off x="632699" y="3040051"/>
            <a:ext cx="1512860" cy="1334438"/>
            <a:chOff x="1126120" y="1314259"/>
            <a:chExt cx="1720500" cy="1824000"/>
          </a:xfrm>
        </p:grpSpPr>
        <p:sp>
          <p:nvSpPr>
            <p:cNvPr id="984" name="Shape 984"/>
            <p:cNvSpPr/>
            <p:nvPr/>
          </p:nvSpPr>
          <p:spPr>
            <a:xfrm>
              <a:off x="1126368" y="1314259"/>
              <a:ext cx="1714500" cy="1824000"/>
            </a:xfrm>
            <a:prstGeom prst="roundRect">
              <a:avLst>
                <a:gd fmla="val 7302" name="adj"/>
              </a:avLst>
            </a:prstGeom>
            <a:solidFill>
              <a:srgbClr val="5B9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985" name="Shape 985"/>
            <p:cNvCxnSpPr/>
            <p:nvPr/>
          </p:nvCxnSpPr>
          <p:spPr>
            <a:xfrm>
              <a:off x="1144231" y="2441922"/>
              <a:ext cx="1699200" cy="90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lg" w="lg" type="none"/>
              <a:tailEnd len="lg" w="lg" type="none"/>
            </a:ln>
          </p:spPr>
        </p:cxnSp>
        <p:cxnSp>
          <p:nvCxnSpPr>
            <p:cNvPr id="986" name="Shape 986"/>
            <p:cNvCxnSpPr/>
            <p:nvPr/>
          </p:nvCxnSpPr>
          <p:spPr>
            <a:xfrm>
              <a:off x="1126120" y="2781007"/>
              <a:ext cx="1720500" cy="11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lg" w="lg" type="none"/>
              <a:tailEnd len="lg" w="lg" type="none"/>
            </a:ln>
          </p:spPr>
        </p:cxnSp>
      </p:grpSp>
      <p:sp>
        <p:nvSpPr>
          <p:cNvPr id="987" name="Shape 987"/>
          <p:cNvSpPr txBox="1"/>
          <p:nvPr/>
        </p:nvSpPr>
        <p:spPr>
          <a:xfrm>
            <a:off x="600637" y="3809515"/>
            <a:ext cx="273218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600637" y="4075650"/>
            <a:ext cx="273218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</a:p>
        </p:txBody>
      </p:sp>
      <p:grpSp>
        <p:nvGrpSpPr>
          <p:cNvPr id="989" name="Shape 989"/>
          <p:cNvGrpSpPr/>
          <p:nvPr/>
        </p:nvGrpSpPr>
        <p:grpSpPr>
          <a:xfrm>
            <a:off x="2361756" y="957954"/>
            <a:ext cx="976111" cy="827791"/>
            <a:chOff x="613350" y="1503918"/>
            <a:chExt cx="2405400" cy="2371895"/>
          </a:xfrm>
        </p:grpSpPr>
        <p:sp>
          <p:nvSpPr>
            <p:cNvPr id="990" name="Shape 990"/>
            <p:cNvSpPr/>
            <p:nvPr/>
          </p:nvSpPr>
          <p:spPr>
            <a:xfrm>
              <a:off x="613350" y="1601514"/>
              <a:ext cx="2405400" cy="2274300"/>
            </a:xfrm>
            <a:prstGeom prst="roundRect">
              <a:avLst>
                <a:gd fmla="val 9417" name="adj"/>
              </a:avLst>
            </a:prstGeom>
            <a:solidFill>
              <a:srgbClr val="548FC6">
                <a:alpha val="41540"/>
              </a:srgbClr>
            </a:solidFill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735320" y="1732988"/>
              <a:ext cx="2161500" cy="2024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992" name="Shape 9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93819" y="2721242"/>
              <a:ext cx="836690" cy="921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3" name="Shape 993"/>
            <p:cNvSpPr txBox="1"/>
            <p:nvPr/>
          </p:nvSpPr>
          <p:spPr>
            <a:xfrm>
              <a:off x="804900" y="1503918"/>
              <a:ext cx="2094000" cy="111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1B1B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Graph Composer</a:t>
              </a:r>
            </a:p>
          </p:txBody>
        </p:sp>
      </p:grpSp>
      <p:grpSp>
        <p:nvGrpSpPr>
          <p:cNvPr id="994" name="Shape 994"/>
          <p:cNvGrpSpPr/>
          <p:nvPr/>
        </p:nvGrpSpPr>
        <p:grpSpPr>
          <a:xfrm>
            <a:off x="2414869" y="1846164"/>
            <a:ext cx="891200" cy="828754"/>
            <a:chOff x="628450" y="1481232"/>
            <a:chExt cx="2405400" cy="2274300"/>
          </a:xfrm>
        </p:grpSpPr>
        <p:grpSp>
          <p:nvGrpSpPr>
            <p:cNvPr id="995" name="Shape 995"/>
            <p:cNvGrpSpPr/>
            <p:nvPr/>
          </p:nvGrpSpPr>
          <p:grpSpPr>
            <a:xfrm>
              <a:off x="628450" y="1481232"/>
              <a:ext cx="2405400" cy="2274300"/>
              <a:chOff x="704650" y="1569250"/>
              <a:chExt cx="2405400" cy="2274300"/>
            </a:xfrm>
          </p:grpSpPr>
          <p:grpSp>
            <p:nvGrpSpPr>
              <p:cNvPr id="996" name="Shape 996"/>
              <p:cNvGrpSpPr/>
              <p:nvPr/>
            </p:nvGrpSpPr>
            <p:grpSpPr>
              <a:xfrm>
                <a:off x="704650" y="1569250"/>
                <a:ext cx="2405400" cy="2274300"/>
                <a:chOff x="704650" y="1569250"/>
                <a:chExt cx="2405400" cy="2274300"/>
              </a:xfrm>
            </p:grpSpPr>
            <p:sp>
              <p:nvSpPr>
                <p:cNvPr id="997" name="Shape 997"/>
                <p:cNvSpPr/>
                <p:nvPr/>
              </p:nvSpPr>
              <p:spPr>
                <a:xfrm>
                  <a:off x="704650" y="1569250"/>
                  <a:ext cx="2405400" cy="2274300"/>
                </a:xfrm>
                <a:prstGeom prst="roundRect">
                  <a:avLst>
                    <a:gd fmla="val 9417" name="adj"/>
                  </a:avLst>
                </a:prstGeom>
                <a:solidFill>
                  <a:srgbClr val="548FC6">
                    <a:alpha val="61960"/>
                  </a:srgbClr>
                </a:solidFill>
                <a:ln cap="flat" cmpd="sng" w="9525">
                  <a:solidFill>
                    <a:srgbClr val="43434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" name="Shape 998"/>
                <p:cNvSpPr/>
                <p:nvPr/>
              </p:nvSpPr>
              <p:spPr>
                <a:xfrm>
                  <a:off x="821500" y="1760339"/>
                  <a:ext cx="2161500" cy="1946099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999" name="Shape 99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17218" y="2981039"/>
                <a:ext cx="1916839" cy="4624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00" name="Shape 1000"/>
            <p:cNvSpPr txBox="1"/>
            <p:nvPr/>
          </p:nvSpPr>
          <p:spPr>
            <a:xfrm>
              <a:off x="660103" y="1576187"/>
              <a:ext cx="2273400" cy="1109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1B1B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Storage</a:t>
              </a:r>
              <a:r>
                <a:rPr lang="en" sz="10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" sz="1000">
                  <a:solidFill>
                    <a:srgbClr val="1B1B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Backend</a:t>
              </a:r>
            </a:p>
          </p:txBody>
        </p:sp>
      </p:grpSp>
      <p:grpSp>
        <p:nvGrpSpPr>
          <p:cNvPr id="1001" name="Shape 1001"/>
          <p:cNvGrpSpPr/>
          <p:nvPr/>
        </p:nvGrpSpPr>
        <p:grpSpPr>
          <a:xfrm>
            <a:off x="3472399" y="975189"/>
            <a:ext cx="966134" cy="813399"/>
            <a:chOff x="628450" y="1544231"/>
            <a:chExt cx="2405400" cy="2328657"/>
          </a:xfrm>
        </p:grpSpPr>
        <p:grpSp>
          <p:nvGrpSpPr>
            <p:cNvPr id="1002" name="Shape 1002"/>
            <p:cNvGrpSpPr/>
            <p:nvPr/>
          </p:nvGrpSpPr>
          <p:grpSpPr>
            <a:xfrm>
              <a:off x="628450" y="1598589"/>
              <a:ext cx="2405400" cy="2274300"/>
              <a:chOff x="628450" y="1481232"/>
              <a:chExt cx="2405400" cy="2274300"/>
            </a:xfrm>
          </p:grpSpPr>
          <p:grpSp>
            <p:nvGrpSpPr>
              <p:cNvPr id="1003" name="Shape 1003"/>
              <p:cNvGrpSpPr/>
              <p:nvPr/>
            </p:nvGrpSpPr>
            <p:grpSpPr>
              <a:xfrm>
                <a:off x="628450" y="1481232"/>
                <a:ext cx="2405400" cy="2274300"/>
                <a:chOff x="704650" y="1569250"/>
                <a:chExt cx="2405400" cy="2274300"/>
              </a:xfrm>
            </p:grpSpPr>
            <p:sp>
              <p:nvSpPr>
                <p:cNvPr id="1004" name="Shape 1004"/>
                <p:cNvSpPr/>
                <p:nvPr/>
              </p:nvSpPr>
              <p:spPr>
                <a:xfrm>
                  <a:off x="704650" y="1569250"/>
                  <a:ext cx="2405400" cy="2274300"/>
                </a:xfrm>
                <a:prstGeom prst="roundRect">
                  <a:avLst>
                    <a:gd fmla="val 9417" name="adj"/>
                  </a:avLst>
                </a:prstGeom>
                <a:solidFill>
                  <a:srgbClr val="548FC6">
                    <a:alpha val="41540"/>
                  </a:srgbClr>
                </a:solidFill>
                <a:ln cap="flat" cmpd="sng" w="9525">
                  <a:solidFill>
                    <a:srgbClr val="43434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5" name="Shape 1005"/>
                <p:cNvSpPr/>
                <p:nvPr/>
              </p:nvSpPr>
              <p:spPr>
                <a:xfrm>
                  <a:off x="821500" y="1701660"/>
                  <a:ext cx="2161500" cy="2004899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1006" name="Shape 100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274594" y="2489460"/>
                <a:ext cx="1068834" cy="11072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07" name="Shape 1007"/>
            <p:cNvSpPr txBox="1"/>
            <p:nvPr/>
          </p:nvSpPr>
          <p:spPr>
            <a:xfrm>
              <a:off x="706215" y="1544231"/>
              <a:ext cx="2222700" cy="99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1B1B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OntoMon Web UI</a:t>
              </a:r>
            </a:p>
          </p:txBody>
        </p:sp>
      </p:grpSp>
      <p:grpSp>
        <p:nvGrpSpPr>
          <p:cNvPr id="1008" name="Shape 1008"/>
          <p:cNvGrpSpPr/>
          <p:nvPr/>
        </p:nvGrpSpPr>
        <p:grpSpPr>
          <a:xfrm>
            <a:off x="3357617" y="1855665"/>
            <a:ext cx="1121422" cy="827960"/>
            <a:chOff x="2042371" y="1049708"/>
            <a:chExt cx="1237500" cy="927686"/>
          </a:xfrm>
        </p:grpSpPr>
        <p:grpSp>
          <p:nvGrpSpPr>
            <p:cNvPr id="1009" name="Shape 1009"/>
            <p:cNvGrpSpPr/>
            <p:nvPr/>
          </p:nvGrpSpPr>
          <p:grpSpPr>
            <a:xfrm>
              <a:off x="2152437" y="1049708"/>
              <a:ext cx="1023738" cy="927686"/>
              <a:chOff x="628450" y="1481232"/>
              <a:chExt cx="2405400" cy="2274300"/>
            </a:xfrm>
          </p:grpSpPr>
          <p:grpSp>
            <p:nvGrpSpPr>
              <p:cNvPr id="1010" name="Shape 1010"/>
              <p:cNvGrpSpPr/>
              <p:nvPr/>
            </p:nvGrpSpPr>
            <p:grpSpPr>
              <a:xfrm>
                <a:off x="628450" y="1481232"/>
                <a:ext cx="2405400" cy="2274300"/>
                <a:chOff x="704650" y="1569250"/>
                <a:chExt cx="2405400" cy="2274300"/>
              </a:xfrm>
            </p:grpSpPr>
            <p:sp>
              <p:nvSpPr>
                <p:cNvPr id="1011" name="Shape 1011"/>
                <p:cNvSpPr/>
                <p:nvPr/>
              </p:nvSpPr>
              <p:spPr>
                <a:xfrm>
                  <a:off x="704650" y="1569250"/>
                  <a:ext cx="2405400" cy="2274300"/>
                </a:xfrm>
                <a:prstGeom prst="roundRect">
                  <a:avLst>
                    <a:gd fmla="val 9417" name="adj"/>
                  </a:avLst>
                </a:prstGeom>
                <a:solidFill>
                  <a:srgbClr val="548FC6">
                    <a:alpha val="61960"/>
                  </a:srgbClr>
                </a:solidFill>
                <a:ln cap="flat" cmpd="sng" w="9525">
                  <a:solidFill>
                    <a:srgbClr val="43434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2" name="Shape 1012"/>
                <p:cNvSpPr/>
                <p:nvPr/>
              </p:nvSpPr>
              <p:spPr>
                <a:xfrm>
                  <a:off x="821500" y="1760339"/>
                  <a:ext cx="2161500" cy="1946099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1013" name="Shape 1013"/>
              <p:cNvPicPr preferRelativeResize="0"/>
              <p:nvPr/>
            </p:nvPicPr>
            <p:blipFill rotWithShape="1">
              <a:blip r:embed="rId6">
                <a:alphaModFix/>
              </a:blip>
              <a:srcRect b="11507" l="13859" r="12773" t="13326"/>
              <a:stretch/>
            </p:blipFill>
            <p:spPr>
              <a:xfrm>
                <a:off x="1355575" y="2631984"/>
                <a:ext cx="881925" cy="903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14" name="Shape 1014"/>
            <p:cNvSpPr txBox="1"/>
            <p:nvPr/>
          </p:nvSpPr>
          <p:spPr>
            <a:xfrm>
              <a:off x="2042371" y="1054327"/>
              <a:ext cx="12375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1B1B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OntoMon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1B1B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Observer</a:t>
              </a:r>
            </a:p>
          </p:txBody>
        </p:sp>
      </p:grpSp>
      <p:grpSp>
        <p:nvGrpSpPr>
          <p:cNvPr id="1015" name="Shape 1015"/>
          <p:cNvGrpSpPr/>
          <p:nvPr/>
        </p:nvGrpSpPr>
        <p:grpSpPr>
          <a:xfrm>
            <a:off x="4543289" y="1854386"/>
            <a:ext cx="960552" cy="828009"/>
            <a:chOff x="628465" y="1574595"/>
            <a:chExt cx="2359500" cy="2182418"/>
          </a:xfrm>
        </p:grpSpPr>
        <p:grpSp>
          <p:nvGrpSpPr>
            <p:cNvPr id="1016" name="Shape 1016"/>
            <p:cNvGrpSpPr/>
            <p:nvPr/>
          </p:nvGrpSpPr>
          <p:grpSpPr>
            <a:xfrm>
              <a:off x="628465" y="1574595"/>
              <a:ext cx="2359500" cy="2182418"/>
              <a:chOff x="704665" y="1569239"/>
              <a:chExt cx="2359500" cy="2274300"/>
            </a:xfrm>
          </p:grpSpPr>
          <p:sp>
            <p:nvSpPr>
              <p:cNvPr id="1017" name="Shape 1017"/>
              <p:cNvSpPr/>
              <p:nvPr/>
            </p:nvSpPr>
            <p:spPr>
              <a:xfrm>
                <a:off x="704665" y="1569239"/>
                <a:ext cx="2359500" cy="2274300"/>
              </a:xfrm>
              <a:prstGeom prst="roundRect">
                <a:avLst>
                  <a:gd fmla="val 9417" name="adj"/>
                </a:avLst>
              </a:prstGeom>
              <a:solidFill>
                <a:srgbClr val="548FC6">
                  <a:alpha val="61960"/>
                </a:srgbClr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Shape 1018"/>
              <p:cNvSpPr/>
              <p:nvPr/>
            </p:nvSpPr>
            <p:spPr>
              <a:xfrm>
                <a:off x="821498" y="1742419"/>
                <a:ext cx="2094000" cy="19641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019" name="Shape 1019"/>
            <p:cNvPicPr preferRelativeResize="0"/>
            <p:nvPr/>
          </p:nvPicPr>
          <p:blipFill rotWithShape="1">
            <a:blip r:embed="rId7">
              <a:alphaModFix/>
            </a:blip>
            <a:srcRect b="0" l="0" r="24179" t="0"/>
            <a:stretch/>
          </p:blipFill>
          <p:spPr>
            <a:xfrm>
              <a:off x="1123762" y="2827523"/>
              <a:ext cx="1359663" cy="520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0" name="Shape 1020"/>
            <p:cNvSpPr txBox="1"/>
            <p:nvPr/>
          </p:nvSpPr>
          <p:spPr>
            <a:xfrm>
              <a:off x="769057" y="1588423"/>
              <a:ext cx="2094000" cy="3647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1B1B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OntoMon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1B1B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Server</a:t>
              </a:r>
            </a:p>
          </p:txBody>
        </p:sp>
      </p:grpSp>
      <p:grpSp>
        <p:nvGrpSpPr>
          <p:cNvPr id="1021" name="Shape 1021"/>
          <p:cNvGrpSpPr/>
          <p:nvPr/>
        </p:nvGrpSpPr>
        <p:grpSpPr>
          <a:xfrm>
            <a:off x="6044250" y="3279125"/>
            <a:ext cx="1023033" cy="884624"/>
            <a:chOff x="735915" y="2178186"/>
            <a:chExt cx="2233017" cy="2118353"/>
          </a:xfrm>
        </p:grpSpPr>
        <p:grpSp>
          <p:nvGrpSpPr>
            <p:cNvPr id="1022" name="Shape 1022"/>
            <p:cNvGrpSpPr/>
            <p:nvPr/>
          </p:nvGrpSpPr>
          <p:grpSpPr>
            <a:xfrm>
              <a:off x="735915" y="2178186"/>
              <a:ext cx="2233017" cy="2118353"/>
              <a:chOff x="813935" y="1767193"/>
              <a:chExt cx="2142600" cy="1953299"/>
            </a:xfrm>
          </p:grpSpPr>
          <p:sp>
            <p:nvSpPr>
              <p:cNvPr id="1023" name="Shape 1023"/>
              <p:cNvSpPr/>
              <p:nvPr/>
            </p:nvSpPr>
            <p:spPr>
              <a:xfrm>
                <a:off x="813935" y="1767193"/>
                <a:ext cx="2142600" cy="1953299"/>
              </a:xfrm>
              <a:prstGeom prst="roundRect">
                <a:avLst>
                  <a:gd fmla="val 9417" name="adj"/>
                </a:avLst>
              </a:prstGeom>
              <a:solidFill>
                <a:srgbClr val="548FC6">
                  <a:alpha val="79230"/>
                </a:srgbClr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Shape 1024"/>
              <p:cNvSpPr/>
              <p:nvPr/>
            </p:nvSpPr>
            <p:spPr>
              <a:xfrm>
                <a:off x="955041" y="1875056"/>
                <a:ext cx="1883400" cy="17439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5" name="Shape 1025"/>
            <p:cNvSpPr txBox="1"/>
            <p:nvPr/>
          </p:nvSpPr>
          <p:spPr>
            <a:xfrm>
              <a:off x="835761" y="2215086"/>
              <a:ext cx="1903800" cy="82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Ontology</a:t>
              </a:r>
            </a:p>
          </p:txBody>
        </p:sp>
      </p:grpSp>
      <p:cxnSp>
        <p:nvCxnSpPr>
          <p:cNvPr id="1026" name="Shape 1026"/>
          <p:cNvCxnSpPr/>
          <p:nvPr/>
        </p:nvCxnSpPr>
        <p:spPr>
          <a:xfrm>
            <a:off x="400404" y="4732576"/>
            <a:ext cx="6901224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1027" name="Shape 1027"/>
          <p:cNvSpPr txBox="1"/>
          <p:nvPr/>
        </p:nvSpPr>
        <p:spPr>
          <a:xfrm>
            <a:off x="601083" y="3365572"/>
            <a:ext cx="272326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</a:p>
        </p:txBody>
      </p:sp>
      <p:pic>
        <p:nvPicPr>
          <p:cNvPr id="1028" name="Shape 1028"/>
          <p:cNvPicPr preferRelativeResize="0"/>
          <p:nvPr/>
        </p:nvPicPr>
        <p:blipFill rotWithShape="1">
          <a:blip r:embed="rId8">
            <a:alphaModFix/>
          </a:blip>
          <a:srcRect b="-2660" l="0" r="0" t="2659"/>
          <a:stretch/>
        </p:blipFill>
        <p:spPr>
          <a:xfrm>
            <a:off x="886020" y="2413589"/>
            <a:ext cx="548700" cy="6825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9" name="Shape 1029"/>
          <p:cNvGrpSpPr/>
          <p:nvPr/>
        </p:nvGrpSpPr>
        <p:grpSpPr>
          <a:xfrm>
            <a:off x="2429437" y="3030948"/>
            <a:ext cx="1544922" cy="1334438"/>
            <a:chOff x="602951" y="3052525"/>
            <a:chExt cx="1558953" cy="1334438"/>
          </a:xfrm>
        </p:grpSpPr>
        <p:grpSp>
          <p:nvGrpSpPr>
            <p:cNvPr id="1030" name="Shape 1030"/>
            <p:cNvGrpSpPr/>
            <p:nvPr/>
          </p:nvGrpSpPr>
          <p:grpSpPr>
            <a:xfrm>
              <a:off x="635305" y="3052525"/>
              <a:ext cx="1526599" cy="1334438"/>
              <a:chOff x="1126120" y="1314259"/>
              <a:chExt cx="1720500" cy="1824000"/>
            </a:xfrm>
          </p:grpSpPr>
          <p:sp>
            <p:nvSpPr>
              <p:cNvPr id="1031" name="Shape 1031"/>
              <p:cNvSpPr/>
              <p:nvPr/>
            </p:nvSpPr>
            <p:spPr>
              <a:xfrm>
                <a:off x="1126368" y="1314259"/>
                <a:ext cx="1714500" cy="1824000"/>
              </a:xfrm>
              <a:prstGeom prst="roundRect">
                <a:avLst>
                  <a:gd fmla="val 7302" name="adj"/>
                </a:avLst>
              </a:prstGeom>
              <a:solidFill>
                <a:srgbClr val="5B9BD5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32" name="Shape 1032"/>
              <p:cNvCxnSpPr/>
              <p:nvPr/>
            </p:nvCxnSpPr>
            <p:spPr>
              <a:xfrm>
                <a:off x="1144231" y="2441922"/>
                <a:ext cx="1699200" cy="9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dot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1033" name="Shape 1033"/>
              <p:cNvCxnSpPr/>
              <p:nvPr/>
            </p:nvCxnSpPr>
            <p:spPr>
              <a:xfrm>
                <a:off x="1126120" y="2781007"/>
                <a:ext cx="1720500" cy="1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dot"/>
                <a:round/>
                <a:headEnd len="lg" w="lg" type="none"/>
                <a:tailEnd len="lg" w="lg" type="none"/>
              </a:ln>
            </p:spPr>
          </p:cxnSp>
        </p:grpSp>
        <p:sp>
          <p:nvSpPr>
            <p:cNvPr id="1034" name="Shape 1034"/>
            <p:cNvSpPr txBox="1"/>
            <p:nvPr/>
          </p:nvSpPr>
          <p:spPr>
            <a:xfrm>
              <a:off x="602951" y="3821988"/>
              <a:ext cx="2757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</a:t>
              </a:r>
            </a:p>
          </p:txBody>
        </p:sp>
        <p:sp>
          <p:nvSpPr>
            <p:cNvPr id="1035" name="Shape 1035"/>
            <p:cNvSpPr txBox="1"/>
            <p:nvPr/>
          </p:nvSpPr>
          <p:spPr>
            <a:xfrm>
              <a:off x="602951" y="4088123"/>
              <a:ext cx="2757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</a:t>
              </a:r>
            </a:p>
          </p:txBody>
        </p:sp>
        <p:sp>
          <p:nvSpPr>
            <p:cNvPr id="1036" name="Shape 1036"/>
            <p:cNvSpPr txBox="1"/>
            <p:nvPr/>
          </p:nvSpPr>
          <p:spPr>
            <a:xfrm>
              <a:off x="603401" y="3378045"/>
              <a:ext cx="2748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</a:t>
              </a:r>
            </a:p>
          </p:txBody>
        </p:sp>
      </p:grpSp>
      <p:grpSp>
        <p:nvGrpSpPr>
          <p:cNvPr id="1037" name="Shape 1037"/>
          <p:cNvGrpSpPr/>
          <p:nvPr/>
        </p:nvGrpSpPr>
        <p:grpSpPr>
          <a:xfrm>
            <a:off x="4258237" y="3030948"/>
            <a:ext cx="1544922" cy="1334438"/>
            <a:chOff x="602951" y="3052525"/>
            <a:chExt cx="1558953" cy="1334438"/>
          </a:xfrm>
        </p:grpSpPr>
        <p:grpSp>
          <p:nvGrpSpPr>
            <p:cNvPr id="1038" name="Shape 1038"/>
            <p:cNvGrpSpPr/>
            <p:nvPr/>
          </p:nvGrpSpPr>
          <p:grpSpPr>
            <a:xfrm>
              <a:off x="635305" y="3052525"/>
              <a:ext cx="1526599" cy="1334438"/>
              <a:chOff x="1126120" y="1314259"/>
              <a:chExt cx="1720500" cy="1824000"/>
            </a:xfrm>
          </p:grpSpPr>
          <p:sp>
            <p:nvSpPr>
              <p:cNvPr id="1039" name="Shape 1039"/>
              <p:cNvSpPr/>
              <p:nvPr/>
            </p:nvSpPr>
            <p:spPr>
              <a:xfrm>
                <a:off x="1126368" y="1314259"/>
                <a:ext cx="1714500" cy="1824000"/>
              </a:xfrm>
              <a:prstGeom prst="roundRect">
                <a:avLst>
                  <a:gd fmla="val 7302" name="adj"/>
                </a:avLst>
              </a:prstGeom>
              <a:solidFill>
                <a:srgbClr val="5B9BD5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40" name="Shape 1040"/>
              <p:cNvCxnSpPr/>
              <p:nvPr/>
            </p:nvCxnSpPr>
            <p:spPr>
              <a:xfrm>
                <a:off x="1144231" y="2441922"/>
                <a:ext cx="1699200" cy="9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dot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1041" name="Shape 1041"/>
              <p:cNvCxnSpPr/>
              <p:nvPr/>
            </p:nvCxnSpPr>
            <p:spPr>
              <a:xfrm>
                <a:off x="1126120" y="2781007"/>
                <a:ext cx="1720500" cy="1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dot"/>
                <a:round/>
                <a:headEnd len="lg" w="lg" type="none"/>
                <a:tailEnd len="lg" w="lg" type="none"/>
              </a:ln>
            </p:spPr>
          </p:cxnSp>
        </p:grpSp>
        <p:sp>
          <p:nvSpPr>
            <p:cNvPr id="1042" name="Shape 1042"/>
            <p:cNvSpPr txBox="1"/>
            <p:nvPr/>
          </p:nvSpPr>
          <p:spPr>
            <a:xfrm>
              <a:off x="602951" y="3821988"/>
              <a:ext cx="2757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</a:t>
              </a:r>
            </a:p>
          </p:txBody>
        </p:sp>
        <p:sp>
          <p:nvSpPr>
            <p:cNvPr id="1043" name="Shape 1043"/>
            <p:cNvSpPr txBox="1"/>
            <p:nvPr/>
          </p:nvSpPr>
          <p:spPr>
            <a:xfrm>
              <a:off x="602951" y="4088123"/>
              <a:ext cx="2757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</a:t>
              </a:r>
            </a:p>
          </p:txBody>
        </p:sp>
        <p:sp>
          <p:nvSpPr>
            <p:cNvPr id="1044" name="Shape 1044"/>
            <p:cNvSpPr/>
            <p:nvPr/>
          </p:nvSpPr>
          <p:spPr>
            <a:xfrm>
              <a:off x="949750" y="3514294"/>
              <a:ext cx="1032300" cy="287700"/>
            </a:xfrm>
            <a:prstGeom prst="roundRect">
              <a:avLst>
                <a:gd fmla="val 16667" name="adj"/>
              </a:avLst>
            </a:prstGeom>
            <a:solidFill>
              <a:srgbClr val="FF502D">
                <a:alpha val="7692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ceph-osd daemon</a:t>
              </a:r>
            </a:p>
          </p:txBody>
        </p:sp>
        <p:sp>
          <p:nvSpPr>
            <p:cNvPr id="1045" name="Shape 1045"/>
            <p:cNvSpPr/>
            <p:nvPr/>
          </p:nvSpPr>
          <p:spPr>
            <a:xfrm>
              <a:off x="949750" y="3133294"/>
              <a:ext cx="1032300" cy="287700"/>
            </a:xfrm>
            <a:prstGeom prst="roundRect">
              <a:avLst>
                <a:gd fmla="val 16667" name="adj"/>
              </a:avLst>
            </a:prstGeom>
            <a:solidFill>
              <a:srgbClr val="F08B5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Icinga agent</a:t>
              </a:r>
            </a:p>
          </p:txBody>
        </p:sp>
        <p:sp>
          <p:nvSpPr>
            <p:cNvPr id="1046" name="Shape 1046"/>
            <p:cNvSpPr txBox="1"/>
            <p:nvPr/>
          </p:nvSpPr>
          <p:spPr>
            <a:xfrm>
              <a:off x="603401" y="3378045"/>
              <a:ext cx="2748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</a:t>
              </a:r>
            </a:p>
          </p:txBody>
        </p:sp>
      </p:grpSp>
      <p:grpSp>
        <p:nvGrpSpPr>
          <p:cNvPr id="1047" name="Shape 1047"/>
          <p:cNvGrpSpPr/>
          <p:nvPr/>
        </p:nvGrpSpPr>
        <p:grpSpPr>
          <a:xfrm>
            <a:off x="2721949" y="3111717"/>
            <a:ext cx="1121415" cy="668707"/>
            <a:chOff x="898120" y="3133294"/>
            <a:chExt cx="1131599" cy="668707"/>
          </a:xfrm>
        </p:grpSpPr>
        <p:sp>
          <p:nvSpPr>
            <p:cNvPr id="1048" name="Shape 1048"/>
            <p:cNvSpPr/>
            <p:nvPr/>
          </p:nvSpPr>
          <p:spPr>
            <a:xfrm>
              <a:off x="898120" y="3514301"/>
              <a:ext cx="1131599" cy="287700"/>
            </a:xfrm>
            <a:prstGeom prst="roundRect">
              <a:avLst>
                <a:gd fmla="val 16667" name="adj"/>
              </a:avLst>
            </a:prstGeom>
            <a:solidFill>
              <a:srgbClr val="FF502D">
                <a:alpha val="7692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ceph-monitor</a:t>
              </a:r>
              <a:r>
                <a:rPr lang="en" sz="10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daemon</a:t>
              </a:r>
            </a:p>
          </p:txBody>
        </p:sp>
        <p:sp>
          <p:nvSpPr>
            <p:cNvPr id="1049" name="Shape 1049"/>
            <p:cNvSpPr/>
            <p:nvPr/>
          </p:nvSpPr>
          <p:spPr>
            <a:xfrm>
              <a:off x="949750" y="3133294"/>
              <a:ext cx="1032300" cy="287700"/>
            </a:xfrm>
            <a:prstGeom prst="roundRect">
              <a:avLst>
                <a:gd fmla="val 16667" name="adj"/>
              </a:avLst>
            </a:prstGeom>
            <a:solidFill>
              <a:srgbClr val="F08B5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Icinga agent</a:t>
              </a:r>
            </a:p>
          </p:txBody>
        </p:sp>
      </p:grpSp>
      <p:grpSp>
        <p:nvGrpSpPr>
          <p:cNvPr id="1050" name="Shape 1050"/>
          <p:cNvGrpSpPr/>
          <p:nvPr/>
        </p:nvGrpSpPr>
        <p:grpSpPr>
          <a:xfrm>
            <a:off x="944315" y="3111717"/>
            <a:ext cx="1023009" cy="668699"/>
            <a:chOff x="949750" y="3133294"/>
            <a:chExt cx="1032300" cy="668700"/>
          </a:xfrm>
        </p:grpSpPr>
        <p:sp>
          <p:nvSpPr>
            <p:cNvPr id="1051" name="Shape 1051"/>
            <p:cNvSpPr/>
            <p:nvPr/>
          </p:nvSpPr>
          <p:spPr>
            <a:xfrm>
              <a:off x="949750" y="3514294"/>
              <a:ext cx="1032300" cy="287700"/>
            </a:xfrm>
            <a:prstGeom prst="roundRect">
              <a:avLst>
                <a:gd fmla="val 16667" name="adj"/>
              </a:avLst>
            </a:prstGeom>
            <a:solidFill>
              <a:srgbClr val="FF502D">
                <a:alpha val="8000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ceph-osd daemon</a:t>
              </a:r>
            </a:p>
          </p:txBody>
        </p:sp>
        <p:sp>
          <p:nvSpPr>
            <p:cNvPr id="1052" name="Shape 1052"/>
            <p:cNvSpPr/>
            <p:nvPr/>
          </p:nvSpPr>
          <p:spPr>
            <a:xfrm>
              <a:off x="949750" y="3133294"/>
              <a:ext cx="1032300" cy="287700"/>
            </a:xfrm>
            <a:prstGeom prst="roundRect">
              <a:avLst>
                <a:gd fmla="val 16667" name="adj"/>
              </a:avLst>
            </a:prstGeom>
            <a:solidFill>
              <a:srgbClr val="F08B5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Icinga agent</a:t>
              </a:r>
            </a:p>
          </p:txBody>
        </p:sp>
      </p:grpSp>
      <p:pic>
        <p:nvPicPr>
          <p:cNvPr id="1053" name="Shape 10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61684" y="3639582"/>
            <a:ext cx="408874" cy="408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Shape 1054"/>
          <p:cNvGrpSpPr/>
          <p:nvPr/>
        </p:nvGrpSpPr>
        <p:grpSpPr>
          <a:xfrm>
            <a:off x="6144461" y="1202154"/>
            <a:ext cx="1165384" cy="366562"/>
            <a:chOff x="8085640" y="1157671"/>
            <a:chExt cx="1369268" cy="386464"/>
          </a:xfrm>
        </p:grpSpPr>
        <p:pic>
          <p:nvPicPr>
            <p:cNvPr id="1055" name="Shape 105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85640" y="1157671"/>
              <a:ext cx="314898" cy="3864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6" name="Shape 1056"/>
            <p:cNvSpPr txBox="1"/>
            <p:nvPr/>
          </p:nvSpPr>
          <p:spPr>
            <a:xfrm>
              <a:off x="8371308" y="1185595"/>
              <a:ext cx="10836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End User</a:t>
              </a:r>
            </a:p>
          </p:txBody>
        </p:sp>
      </p:grpSp>
      <p:cxnSp>
        <p:nvCxnSpPr>
          <p:cNvPr id="1057" name="Shape 1057"/>
          <p:cNvCxnSpPr>
            <a:stCxn id="1055" idx="1"/>
            <a:endCxn id="1004" idx="3"/>
          </p:cNvCxnSpPr>
          <p:nvPr/>
        </p:nvCxnSpPr>
        <p:spPr>
          <a:xfrm flipH="1">
            <a:off x="4438661" y="1385435"/>
            <a:ext cx="17058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cxnSp>
      <p:grpSp>
        <p:nvGrpSpPr>
          <p:cNvPr id="1058" name="Shape 1058"/>
          <p:cNvGrpSpPr/>
          <p:nvPr/>
        </p:nvGrpSpPr>
        <p:grpSpPr>
          <a:xfrm>
            <a:off x="6102437" y="2279075"/>
            <a:ext cx="1249432" cy="375397"/>
            <a:chOff x="5288738" y="3762369"/>
            <a:chExt cx="1407335" cy="480355"/>
          </a:xfrm>
        </p:grpSpPr>
        <p:sp>
          <p:nvSpPr>
            <p:cNvPr id="1059" name="Shape 1059"/>
            <p:cNvSpPr txBox="1"/>
            <p:nvPr/>
          </p:nvSpPr>
          <p:spPr>
            <a:xfrm>
              <a:off x="5666774" y="3775625"/>
              <a:ext cx="10293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System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Integrator</a:t>
              </a:r>
            </a:p>
          </p:txBody>
        </p:sp>
        <p:pic>
          <p:nvPicPr>
            <p:cNvPr id="1060" name="Shape 106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288738" y="3762369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61" name="Shape 1061"/>
          <p:cNvCxnSpPr>
            <a:stCxn id="1060" idx="2"/>
            <a:endCxn id="1025" idx="0"/>
          </p:cNvCxnSpPr>
          <p:nvPr/>
        </p:nvCxnSpPr>
        <p:spPr>
          <a:xfrm>
            <a:off x="6309783" y="2644114"/>
            <a:ext cx="216300" cy="65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cxnSp>
      <p:cxnSp>
        <p:nvCxnSpPr>
          <p:cNvPr id="1062" name="Shape 1062"/>
          <p:cNvCxnSpPr>
            <a:stCxn id="1060" idx="2"/>
            <a:endCxn id="1045" idx="0"/>
          </p:cNvCxnSpPr>
          <p:nvPr/>
        </p:nvCxnSpPr>
        <p:spPr>
          <a:xfrm flipH="1">
            <a:off x="5113383" y="2644114"/>
            <a:ext cx="1196400" cy="4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cxnSp>
      <p:cxnSp>
        <p:nvCxnSpPr>
          <p:cNvPr id="1063" name="Shape 1063"/>
          <p:cNvCxnSpPr>
            <a:stCxn id="1060" idx="2"/>
            <a:endCxn id="1049" idx="0"/>
          </p:cNvCxnSpPr>
          <p:nvPr/>
        </p:nvCxnSpPr>
        <p:spPr>
          <a:xfrm flipH="1">
            <a:off x="3284583" y="2644114"/>
            <a:ext cx="3025200" cy="4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cxnSp>
      <p:cxnSp>
        <p:nvCxnSpPr>
          <p:cNvPr id="1064" name="Shape 1064"/>
          <p:cNvCxnSpPr>
            <a:stCxn id="1060" idx="2"/>
            <a:endCxn id="1052" idx="0"/>
          </p:cNvCxnSpPr>
          <p:nvPr/>
        </p:nvCxnSpPr>
        <p:spPr>
          <a:xfrm flipH="1">
            <a:off x="1455783" y="2644114"/>
            <a:ext cx="4854000" cy="4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cxnSp>
      <p:cxnSp>
        <p:nvCxnSpPr>
          <p:cNvPr id="1065" name="Shape 1065"/>
          <p:cNvCxnSpPr>
            <a:stCxn id="1060" idx="2"/>
            <a:endCxn id="1011" idx="2"/>
          </p:cNvCxnSpPr>
          <p:nvPr/>
        </p:nvCxnSpPr>
        <p:spPr>
          <a:xfrm rot="5400000">
            <a:off x="5095683" y="1469614"/>
            <a:ext cx="39600" cy="2388600"/>
          </a:xfrm>
          <a:prstGeom prst="curvedConnector3">
            <a:avLst>
              <a:gd fmla="val 7011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grpSp>
        <p:nvGrpSpPr>
          <p:cNvPr id="1066" name="Shape 1066"/>
          <p:cNvGrpSpPr/>
          <p:nvPr/>
        </p:nvGrpSpPr>
        <p:grpSpPr>
          <a:xfrm>
            <a:off x="1353534" y="1846148"/>
            <a:ext cx="938587" cy="828754"/>
            <a:chOff x="628450" y="1481232"/>
            <a:chExt cx="2405400" cy="2274300"/>
          </a:xfrm>
        </p:grpSpPr>
        <p:grpSp>
          <p:nvGrpSpPr>
            <p:cNvPr id="1067" name="Shape 1067"/>
            <p:cNvGrpSpPr/>
            <p:nvPr/>
          </p:nvGrpSpPr>
          <p:grpSpPr>
            <a:xfrm>
              <a:off x="628450" y="1481232"/>
              <a:ext cx="2405400" cy="2274300"/>
              <a:chOff x="704650" y="1569250"/>
              <a:chExt cx="2405400" cy="2274300"/>
            </a:xfrm>
          </p:grpSpPr>
          <p:sp>
            <p:nvSpPr>
              <p:cNvPr id="1068" name="Shape 1068"/>
              <p:cNvSpPr/>
              <p:nvPr/>
            </p:nvSpPr>
            <p:spPr>
              <a:xfrm>
                <a:off x="704650" y="1569250"/>
                <a:ext cx="2405400" cy="2274300"/>
              </a:xfrm>
              <a:prstGeom prst="roundRect">
                <a:avLst>
                  <a:gd fmla="val 9417" name="adj"/>
                </a:avLst>
              </a:prstGeom>
              <a:solidFill>
                <a:srgbClr val="548FC6">
                  <a:alpha val="61960"/>
                </a:srgbClr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Shape 1069"/>
              <p:cNvSpPr/>
              <p:nvPr/>
            </p:nvSpPr>
            <p:spPr>
              <a:xfrm>
                <a:off x="821500" y="1760339"/>
                <a:ext cx="2161500" cy="1946099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0" name="Shape 1070"/>
            <p:cNvSpPr txBox="1"/>
            <p:nvPr/>
          </p:nvSpPr>
          <p:spPr>
            <a:xfrm>
              <a:off x="660103" y="1576187"/>
              <a:ext cx="2273400" cy="1109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1B1B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Metrics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1B1B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Collector</a:t>
              </a:r>
            </a:p>
          </p:txBody>
        </p:sp>
      </p:grpSp>
      <p:pic>
        <p:nvPicPr>
          <p:cNvPr id="1071" name="Shape 1071"/>
          <p:cNvPicPr preferRelativeResize="0"/>
          <p:nvPr/>
        </p:nvPicPr>
        <p:blipFill rotWithShape="1">
          <a:blip r:embed="rId12">
            <a:alphaModFix/>
          </a:blip>
          <a:srcRect b="38541" l="0" r="19354" t="31525"/>
          <a:stretch/>
        </p:blipFill>
        <p:spPr>
          <a:xfrm>
            <a:off x="1549051" y="2322778"/>
            <a:ext cx="529984" cy="193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What is Ceph ?</a:t>
            </a:r>
          </a:p>
        </p:txBody>
      </p:sp>
      <p:sp>
        <p:nvSpPr>
          <p:cNvPr id="1077" name="Shape 1077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Shape 107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pic>
        <p:nvPicPr>
          <p:cNvPr id="1079" name="Shape 10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25" y="796093"/>
            <a:ext cx="1116924" cy="1389357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Shape 1080"/>
          <p:cNvSpPr txBox="1"/>
          <p:nvPr/>
        </p:nvSpPr>
        <p:spPr>
          <a:xfrm>
            <a:off x="1570450" y="964532"/>
            <a:ext cx="66213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020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An open-source, distributed, </a:t>
            </a: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software-based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storage platform</a:t>
            </a: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Designed to scale, self-managing, no single point of failure</a:t>
            </a:r>
          </a:p>
          <a:p>
            <a:pPr indent="-330200" lvl="0" marL="45720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Replicates and rebalances data across multiple nodes</a:t>
            </a:r>
          </a:p>
        </p:txBody>
      </p:sp>
      <p:sp>
        <p:nvSpPr>
          <p:cNvPr id="1081" name="Shape 1081"/>
          <p:cNvSpPr/>
          <p:nvPr/>
        </p:nvSpPr>
        <p:spPr>
          <a:xfrm>
            <a:off x="387525" y="3701200"/>
            <a:ext cx="1154100" cy="1017000"/>
          </a:xfrm>
          <a:prstGeom prst="roundRect">
            <a:avLst>
              <a:gd fmla="val 613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</a:p>
        </p:txBody>
      </p:sp>
      <p:grpSp>
        <p:nvGrpSpPr>
          <p:cNvPr id="1082" name="Shape 1082"/>
          <p:cNvGrpSpPr/>
          <p:nvPr/>
        </p:nvGrpSpPr>
        <p:grpSpPr>
          <a:xfrm>
            <a:off x="387525" y="2405800"/>
            <a:ext cx="1154100" cy="1017000"/>
            <a:chOff x="387525" y="2405800"/>
            <a:chExt cx="1154100" cy="1017000"/>
          </a:xfrm>
        </p:grpSpPr>
        <p:sp>
          <p:nvSpPr>
            <p:cNvPr id="1083" name="Shape 1083"/>
            <p:cNvSpPr/>
            <p:nvPr/>
          </p:nvSpPr>
          <p:spPr>
            <a:xfrm>
              <a:off x="387525" y="2405800"/>
              <a:ext cx="1154100" cy="1017000"/>
            </a:xfrm>
            <a:prstGeom prst="roundRect">
              <a:avLst>
                <a:gd fmla="val 4928" name="adj"/>
              </a:avLst>
            </a:prstGeom>
            <a:solidFill>
              <a:srgbClr val="64BBC7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sz="1800">
                  <a:latin typeface="Montserrat"/>
                  <a:ea typeface="Montserrat"/>
                  <a:cs typeface="Montserrat"/>
                  <a:sym typeface="Montserrat"/>
                </a:rPr>
                <a:t>OSD</a:t>
              </a:r>
            </a:p>
          </p:txBody>
        </p:sp>
        <p:sp>
          <p:nvSpPr>
            <p:cNvPr id="1084" name="Shape 1084"/>
            <p:cNvSpPr/>
            <p:nvPr/>
          </p:nvSpPr>
          <p:spPr>
            <a:xfrm>
              <a:off x="553354" y="3043117"/>
              <a:ext cx="831600" cy="2232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85" name="Shape 1085"/>
          <p:cNvSpPr txBox="1"/>
          <p:nvPr/>
        </p:nvSpPr>
        <p:spPr>
          <a:xfrm>
            <a:off x="1600200" y="2576950"/>
            <a:ext cx="33543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Object Storage Daemons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→ store and serve objects to clients</a:t>
            </a:r>
          </a:p>
        </p:txBody>
      </p:sp>
      <p:sp>
        <p:nvSpPr>
          <p:cNvPr id="1086" name="Shape 1086"/>
          <p:cNvSpPr txBox="1"/>
          <p:nvPr/>
        </p:nvSpPr>
        <p:spPr>
          <a:xfrm>
            <a:off x="1600200" y="3872350"/>
            <a:ext cx="3481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Monitors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→ Orchestration and decision making</a:t>
            </a:r>
          </a:p>
        </p:txBody>
      </p:sp>
      <p:grpSp>
        <p:nvGrpSpPr>
          <p:cNvPr id="1087" name="Shape 1087"/>
          <p:cNvGrpSpPr/>
          <p:nvPr/>
        </p:nvGrpSpPr>
        <p:grpSpPr>
          <a:xfrm>
            <a:off x="5169764" y="2816640"/>
            <a:ext cx="3450301" cy="2145121"/>
            <a:chOff x="5169764" y="2816640"/>
            <a:chExt cx="3450301" cy="2145121"/>
          </a:xfrm>
        </p:grpSpPr>
        <p:sp>
          <p:nvSpPr>
            <p:cNvPr id="1088" name="Shape 1088"/>
            <p:cNvSpPr/>
            <p:nvPr/>
          </p:nvSpPr>
          <p:spPr>
            <a:xfrm>
              <a:off x="5169764" y="2816640"/>
              <a:ext cx="1594200" cy="1594200"/>
            </a:xfrm>
            <a:prstGeom prst="ellipse">
              <a:avLst/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9" name="Shape 1089"/>
            <p:cNvSpPr/>
            <p:nvPr/>
          </p:nvSpPr>
          <p:spPr>
            <a:xfrm>
              <a:off x="7025865" y="3367562"/>
              <a:ext cx="1594200" cy="1594200"/>
            </a:xfrm>
            <a:prstGeom prst="ellipse">
              <a:avLst/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0" name="Shape 1090"/>
          <p:cNvGrpSpPr/>
          <p:nvPr/>
        </p:nvGrpSpPr>
        <p:grpSpPr>
          <a:xfrm>
            <a:off x="5550764" y="2969040"/>
            <a:ext cx="2998917" cy="1907400"/>
            <a:chOff x="5521425" y="2603525"/>
            <a:chExt cx="2998917" cy="1907400"/>
          </a:xfrm>
        </p:grpSpPr>
        <p:sp>
          <p:nvSpPr>
            <p:cNvPr id="1091" name="Shape 1091"/>
            <p:cNvSpPr/>
            <p:nvPr/>
          </p:nvSpPr>
          <p:spPr>
            <a:xfrm>
              <a:off x="5521425" y="2603525"/>
              <a:ext cx="548700" cy="5358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2" name="Shape 1092"/>
            <p:cNvSpPr/>
            <p:nvPr/>
          </p:nvSpPr>
          <p:spPr>
            <a:xfrm>
              <a:off x="5750025" y="3289325"/>
              <a:ext cx="548700" cy="5358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3" name="Shape 1093"/>
            <p:cNvSpPr/>
            <p:nvPr/>
          </p:nvSpPr>
          <p:spPr>
            <a:xfrm>
              <a:off x="7197825" y="3289325"/>
              <a:ext cx="548700" cy="5358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4" name="Shape 1094"/>
            <p:cNvSpPr/>
            <p:nvPr/>
          </p:nvSpPr>
          <p:spPr>
            <a:xfrm>
              <a:off x="7971642" y="3424203"/>
              <a:ext cx="548700" cy="5358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5" name="Shape 1095"/>
            <p:cNvSpPr/>
            <p:nvPr/>
          </p:nvSpPr>
          <p:spPr>
            <a:xfrm>
              <a:off x="7502625" y="3975125"/>
              <a:ext cx="548700" cy="5358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Shape 1096"/>
          <p:cNvGrpSpPr/>
          <p:nvPr/>
        </p:nvGrpSpPr>
        <p:grpSpPr>
          <a:xfrm>
            <a:off x="5754564" y="3161196"/>
            <a:ext cx="2579320" cy="1641493"/>
            <a:chOff x="5725225" y="2795681"/>
            <a:chExt cx="2579320" cy="1641493"/>
          </a:xfrm>
        </p:grpSpPr>
        <p:sp>
          <p:nvSpPr>
            <p:cNvPr id="1097" name="Shape 1097"/>
            <p:cNvSpPr/>
            <p:nvPr/>
          </p:nvSpPr>
          <p:spPr>
            <a:xfrm>
              <a:off x="5821384" y="3439975"/>
              <a:ext cx="150300" cy="159000"/>
            </a:xfrm>
            <a:prstGeom prst="rect">
              <a:avLst/>
            </a:prstGeom>
            <a:solidFill>
              <a:srgbClr val="D64426">
                <a:alpha val="7451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8" name="Shape 1098"/>
            <p:cNvSpPr/>
            <p:nvPr/>
          </p:nvSpPr>
          <p:spPr>
            <a:xfrm>
              <a:off x="6094825" y="3501900"/>
              <a:ext cx="150300" cy="159000"/>
            </a:xfrm>
            <a:prstGeom prst="rect">
              <a:avLst/>
            </a:prstGeom>
            <a:solidFill>
              <a:srgbClr val="D64426">
                <a:alpha val="7451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9" name="Shape 1099"/>
            <p:cNvSpPr/>
            <p:nvPr/>
          </p:nvSpPr>
          <p:spPr>
            <a:xfrm>
              <a:off x="5725225" y="2795681"/>
              <a:ext cx="150300" cy="159000"/>
            </a:xfrm>
            <a:prstGeom prst="rect">
              <a:avLst/>
            </a:prstGeom>
            <a:solidFill>
              <a:srgbClr val="D64426">
                <a:alpha val="7451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0" name="Shape 1100"/>
            <p:cNvSpPr/>
            <p:nvPr/>
          </p:nvSpPr>
          <p:spPr>
            <a:xfrm>
              <a:off x="7497784" y="3439975"/>
              <a:ext cx="150300" cy="159000"/>
            </a:xfrm>
            <a:prstGeom prst="rect">
              <a:avLst/>
            </a:prstGeom>
            <a:solidFill>
              <a:srgbClr val="D64426">
                <a:alpha val="7451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1" name="Shape 1101"/>
            <p:cNvSpPr/>
            <p:nvPr/>
          </p:nvSpPr>
          <p:spPr>
            <a:xfrm>
              <a:off x="7269184" y="3516175"/>
              <a:ext cx="150300" cy="159000"/>
            </a:xfrm>
            <a:prstGeom prst="rect">
              <a:avLst/>
            </a:prstGeom>
            <a:solidFill>
              <a:srgbClr val="D64426">
                <a:alpha val="7451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2" name="Shape 1102"/>
            <p:cNvSpPr/>
            <p:nvPr/>
          </p:nvSpPr>
          <p:spPr>
            <a:xfrm>
              <a:off x="7669743" y="4049575"/>
              <a:ext cx="150300" cy="159000"/>
            </a:xfrm>
            <a:prstGeom prst="rect">
              <a:avLst/>
            </a:prstGeom>
            <a:solidFill>
              <a:srgbClr val="D64426">
                <a:alpha val="7451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3" name="Shape 1103"/>
            <p:cNvSpPr/>
            <p:nvPr/>
          </p:nvSpPr>
          <p:spPr>
            <a:xfrm>
              <a:off x="7630625" y="4278175"/>
              <a:ext cx="150300" cy="159000"/>
            </a:xfrm>
            <a:prstGeom prst="rect">
              <a:avLst/>
            </a:prstGeom>
            <a:solidFill>
              <a:srgbClr val="D64426">
                <a:alpha val="7451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4" name="Shape 1104"/>
            <p:cNvSpPr/>
            <p:nvPr/>
          </p:nvSpPr>
          <p:spPr>
            <a:xfrm>
              <a:off x="7849445" y="4182415"/>
              <a:ext cx="150300" cy="159000"/>
            </a:xfrm>
            <a:prstGeom prst="rect">
              <a:avLst/>
            </a:prstGeom>
            <a:solidFill>
              <a:srgbClr val="D64426">
                <a:alpha val="7451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5" name="Shape 1105"/>
            <p:cNvSpPr/>
            <p:nvPr/>
          </p:nvSpPr>
          <p:spPr>
            <a:xfrm>
              <a:off x="8154245" y="3572815"/>
              <a:ext cx="150300" cy="159000"/>
            </a:xfrm>
            <a:prstGeom prst="rect">
              <a:avLst/>
            </a:prstGeom>
            <a:solidFill>
              <a:srgbClr val="D64426">
                <a:alpha val="7451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6" name="Shape 1106"/>
          <p:cNvGrpSpPr/>
          <p:nvPr/>
        </p:nvGrpSpPr>
        <p:grpSpPr>
          <a:xfrm>
            <a:off x="7887404" y="2257063"/>
            <a:ext cx="973767" cy="393600"/>
            <a:chOff x="7039425" y="2143775"/>
            <a:chExt cx="973767" cy="393600"/>
          </a:xfrm>
        </p:grpSpPr>
        <p:sp>
          <p:nvSpPr>
            <p:cNvPr id="1107" name="Shape 1107"/>
            <p:cNvSpPr txBox="1"/>
            <p:nvPr/>
          </p:nvSpPr>
          <p:spPr>
            <a:xfrm>
              <a:off x="7039425" y="2143775"/>
              <a:ext cx="891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Objects</a:t>
              </a:r>
            </a:p>
          </p:txBody>
        </p:sp>
        <p:sp>
          <p:nvSpPr>
            <p:cNvPr id="1108" name="Shape 1108"/>
            <p:cNvSpPr/>
            <p:nvPr/>
          </p:nvSpPr>
          <p:spPr>
            <a:xfrm>
              <a:off x="7862892" y="2267635"/>
              <a:ext cx="150300" cy="159000"/>
            </a:xfrm>
            <a:prstGeom prst="rect">
              <a:avLst/>
            </a:prstGeom>
            <a:solidFill>
              <a:srgbClr val="D64426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9" name="Shape 1109"/>
          <p:cNvGrpSpPr/>
          <p:nvPr/>
        </p:nvGrpSpPr>
        <p:grpSpPr>
          <a:xfrm>
            <a:off x="4935485" y="2279113"/>
            <a:ext cx="1179588" cy="349500"/>
            <a:chOff x="3745625" y="2224981"/>
            <a:chExt cx="1179588" cy="349500"/>
          </a:xfrm>
        </p:grpSpPr>
        <p:sp>
          <p:nvSpPr>
            <p:cNvPr id="1110" name="Shape 1110"/>
            <p:cNvSpPr/>
            <p:nvPr/>
          </p:nvSpPr>
          <p:spPr>
            <a:xfrm>
              <a:off x="4567913" y="2224981"/>
              <a:ext cx="357300" cy="349500"/>
            </a:xfrm>
            <a:prstGeom prst="ellipse">
              <a:avLst/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1" name="Shape 1111"/>
            <p:cNvSpPr txBox="1"/>
            <p:nvPr/>
          </p:nvSpPr>
          <p:spPr>
            <a:xfrm>
              <a:off x="3745625" y="2268875"/>
              <a:ext cx="9975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Pools</a:t>
              </a:r>
            </a:p>
          </p:txBody>
        </p:sp>
      </p:grpSp>
      <p:grpSp>
        <p:nvGrpSpPr>
          <p:cNvPr id="1112" name="Shape 1112"/>
          <p:cNvGrpSpPr/>
          <p:nvPr/>
        </p:nvGrpSpPr>
        <p:grpSpPr>
          <a:xfrm>
            <a:off x="6299167" y="2293250"/>
            <a:ext cx="1465818" cy="321225"/>
            <a:chOff x="5269449" y="2228150"/>
            <a:chExt cx="1465818" cy="321225"/>
          </a:xfrm>
        </p:grpSpPr>
        <p:sp>
          <p:nvSpPr>
            <p:cNvPr id="1113" name="Shape 1113"/>
            <p:cNvSpPr/>
            <p:nvPr/>
          </p:nvSpPr>
          <p:spPr>
            <a:xfrm>
              <a:off x="6448467" y="2228150"/>
              <a:ext cx="286800" cy="2805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4" name="Shape 1114"/>
            <p:cNvSpPr txBox="1"/>
            <p:nvPr/>
          </p:nvSpPr>
          <p:spPr>
            <a:xfrm>
              <a:off x="5269449" y="2268875"/>
              <a:ext cx="13011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Placement Groups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554975"/>
            <a:ext cx="2254200" cy="2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96F3"/>
              </a:buClr>
              <a:buSzPct val="100000"/>
              <a:buFont typeface="Open Sans SemiBold"/>
              <a:buChar char="➔"/>
            </a:pPr>
            <a:r>
              <a:rPr b="0" i="0" lang="en" sz="1600" u="none" cap="none" strike="noStrike">
                <a:solidFill>
                  <a:srgbClr val="33333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Motivation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FC5E8"/>
              </a:buClr>
              <a:buSzPct val="100000"/>
              <a:buFont typeface="Open Sans Light"/>
              <a:buChar char="➔"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Design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FC5E8"/>
              </a:buClr>
              <a:buSzPct val="100000"/>
              <a:buFont typeface="Open Sans Light"/>
              <a:buChar char="➔"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</a:t>
            </a:r>
          </a:p>
          <a:p>
            <a:pPr indent="-330200" lvl="0" marL="457200" rtl="0">
              <a:spcBef>
                <a:spcPts val="1600"/>
              </a:spcBef>
              <a:spcAft>
                <a:spcPts val="0"/>
              </a:spcAft>
              <a:buClr>
                <a:srgbClr val="9FC5E8"/>
              </a:buClr>
              <a:buSzPct val="100000"/>
              <a:buFont typeface="Open Sans Light"/>
              <a:buChar char="➔"/>
            </a:pPr>
            <a:r>
              <a:rPr lang="en" sz="1600">
                <a:solidFill>
                  <a:srgbClr val="24242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Demo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FC5E8"/>
              </a:buClr>
              <a:buSzPct val="100000"/>
              <a:buFont typeface="Open Sans Light"/>
              <a:buChar char="➔"/>
            </a:pPr>
            <a:r>
              <a:rPr lang="en" sz="1600">
                <a:solidFill>
                  <a:srgbClr val="24242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Discussion</a:t>
            </a:r>
          </a:p>
        </p:txBody>
      </p:sp>
      <p:sp>
        <p:nvSpPr>
          <p:cNvPr id="73" name="Shape 73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-124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Shape 1119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What to monitor ?</a:t>
            </a:r>
          </a:p>
        </p:txBody>
      </p:sp>
      <p:sp>
        <p:nvSpPr>
          <p:cNvPr id="1120" name="Shape 1120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Shape 112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grpSp>
        <p:nvGrpSpPr>
          <p:cNvPr id="1122" name="Shape 1122"/>
          <p:cNvGrpSpPr/>
          <p:nvPr/>
        </p:nvGrpSpPr>
        <p:grpSpPr>
          <a:xfrm>
            <a:off x="417129" y="1024002"/>
            <a:ext cx="1521234" cy="3714424"/>
            <a:chOff x="417129" y="1024002"/>
            <a:chExt cx="1521234" cy="3714424"/>
          </a:xfrm>
        </p:grpSpPr>
        <p:cxnSp>
          <p:nvCxnSpPr>
            <p:cNvPr id="1123" name="Shape 1123"/>
            <p:cNvCxnSpPr>
              <a:stCxn id="1124" idx="2"/>
              <a:endCxn id="1125" idx="0"/>
            </p:cNvCxnSpPr>
            <p:nvPr/>
          </p:nvCxnSpPr>
          <p:spPr>
            <a:xfrm>
              <a:off x="1133842" y="2365735"/>
              <a:ext cx="0" cy="248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grpSp>
          <p:nvGrpSpPr>
            <p:cNvPr id="1126" name="Shape 1126"/>
            <p:cNvGrpSpPr/>
            <p:nvPr/>
          </p:nvGrpSpPr>
          <p:grpSpPr>
            <a:xfrm>
              <a:off x="417129" y="1024002"/>
              <a:ext cx="1521234" cy="3714424"/>
              <a:chOff x="340929" y="1024002"/>
              <a:chExt cx="1521234" cy="3714424"/>
            </a:xfrm>
          </p:grpSpPr>
          <p:grpSp>
            <p:nvGrpSpPr>
              <p:cNvPr id="1127" name="Shape 1127"/>
              <p:cNvGrpSpPr/>
              <p:nvPr/>
            </p:nvGrpSpPr>
            <p:grpSpPr>
              <a:xfrm>
                <a:off x="340929" y="1024002"/>
                <a:ext cx="1521234" cy="3714424"/>
                <a:chOff x="340929" y="1024002"/>
                <a:chExt cx="1521234" cy="3714424"/>
              </a:xfrm>
            </p:grpSpPr>
            <p:grpSp>
              <p:nvGrpSpPr>
                <p:cNvPr id="1128" name="Shape 1128"/>
                <p:cNvGrpSpPr/>
                <p:nvPr/>
              </p:nvGrpSpPr>
              <p:grpSpPr>
                <a:xfrm>
                  <a:off x="340929" y="1024002"/>
                  <a:ext cx="1521234" cy="3714424"/>
                  <a:chOff x="12163820" y="792246"/>
                  <a:chExt cx="3594600" cy="3469802"/>
                </a:xfrm>
              </p:grpSpPr>
              <p:sp>
                <p:nvSpPr>
                  <p:cNvPr id="1129" name="Shape 1129"/>
                  <p:cNvSpPr txBox="1"/>
                  <p:nvPr/>
                </p:nvSpPr>
                <p:spPr>
                  <a:xfrm>
                    <a:off x="12163820" y="1185849"/>
                    <a:ext cx="3594600" cy="3076200"/>
                  </a:xfrm>
                  <a:prstGeom prst="rect">
                    <a:avLst/>
                  </a:prstGeom>
                  <a:solidFill>
                    <a:srgbClr val="E2E2E2"/>
                  </a:solidFill>
                  <a:ln>
                    <a:noFill/>
                  </a:ln>
                </p:spPr>
                <p:txBody>
                  <a:bodyPr anchorCtr="0" anchor="t" bIns="91425" lIns="91425" rIns="91425" tIns="91425">
                    <a:noAutofit/>
                  </a:bodyPr>
                  <a:lstStyle/>
                  <a:p>
                    <a:pPr lvl="0" rtl="0">
                      <a:lnSpc>
                        <a:spcPct val="115000"/>
                      </a:lnSpc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b="1" sz="1300">
                      <a:latin typeface="Consolas"/>
                      <a:ea typeface="Consolas"/>
                      <a:cs typeface="Consolas"/>
                      <a:sym typeface="Consolas"/>
                    </a:endParaRPr>
                  </a:p>
                </p:txBody>
              </p:sp>
              <p:sp>
                <p:nvSpPr>
                  <p:cNvPr id="1130" name="Shape 1130"/>
                  <p:cNvSpPr/>
                  <p:nvPr/>
                </p:nvSpPr>
                <p:spPr>
                  <a:xfrm>
                    <a:off x="12167955" y="792246"/>
                    <a:ext cx="3587400" cy="393600"/>
                  </a:xfrm>
                  <a:prstGeom prst="rect">
                    <a:avLst/>
                  </a:prstGeom>
                  <a:solidFill>
                    <a:srgbClr val="51616C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ctr" bIns="91425" lIns="91425" rIns="91425" tIns="91425">
                    <a:noAutofit/>
                  </a:bodyPr>
                  <a:lstStyle/>
                  <a:p>
                    <a:pPr lvl="0" rtl="0" algn="ctr">
                      <a:spcBef>
                        <a:spcPts val="0"/>
                      </a:spcBef>
                      <a:buNone/>
                    </a:pPr>
                    <a:r>
                      <a:rPr lang="en">
                        <a:solidFill>
                          <a:srgbClr val="F3F3F3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rPr>
                      <a:t>Hierarchy</a:t>
                    </a:r>
                  </a:p>
                </p:txBody>
              </p:sp>
            </p:grpSp>
            <p:sp>
              <p:nvSpPr>
                <p:cNvPr id="1131" name="Shape 1131"/>
                <p:cNvSpPr txBox="1"/>
                <p:nvPr/>
              </p:nvSpPr>
              <p:spPr>
                <a:xfrm>
                  <a:off x="541492" y="1489576"/>
                  <a:ext cx="1032300" cy="31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lang="en" sz="1200">
                      <a:latin typeface="Montserrat"/>
                      <a:ea typeface="Montserrat"/>
                      <a:cs typeface="Montserrat"/>
                      <a:sym typeface="Montserrat"/>
                    </a:rPr>
                    <a:t>Root</a:t>
                  </a:r>
                </a:p>
              </p:txBody>
            </p:sp>
            <p:sp>
              <p:nvSpPr>
                <p:cNvPr id="1124" name="Shape 1124"/>
                <p:cNvSpPr txBox="1"/>
                <p:nvPr/>
              </p:nvSpPr>
              <p:spPr>
                <a:xfrm>
                  <a:off x="541492" y="2051635"/>
                  <a:ext cx="1032300" cy="31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lang="en" sz="1200">
                      <a:latin typeface="Montserrat"/>
                      <a:ea typeface="Montserrat"/>
                      <a:cs typeface="Montserrat"/>
                      <a:sym typeface="Montserrat"/>
                    </a:rPr>
                    <a:t>World</a:t>
                  </a:r>
                </a:p>
              </p:txBody>
            </p:sp>
            <p:sp>
              <p:nvSpPr>
                <p:cNvPr id="1125" name="Shape 1125"/>
                <p:cNvSpPr txBox="1"/>
                <p:nvPr/>
              </p:nvSpPr>
              <p:spPr>
                <a:xfrm>
                  <a:off x="445042" y="2613695"/>
                  <a:ext cx="1225200" cy="31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lang="en" sz="1200">
                      <a:latin typeface="Montserrat"/>
                      <a:ea typeface="Montserrat"/>
                      <a:cs typeface="Montserrat"/>
                      <a:sym typeface="Montserrat"/>
                    </a:rPr>
                    <a:t>Data Center</a:t>
                  </a:r>
                </a:p>
              </p:txBody>
            </p:sp>
            <p:sp>
              <p:nvSpPr>
                <p:cNvPr id="1132" name="Shape 1132"/>
                <p:cNvSpPr txBox="1"/>
                <p:nvPr/>
              </p:nvSpPr>
              <p:spPr>
                <a:xfrm>
                  <a:off x="541492" y="3175754"/>
                  <a:ext cx="1032300" cy="31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lang="en" sz="1200">
                      <a:latin typeface="Montserrat"/>
                      <a:ea typeface="Montserrat"/>
                      <a:cs typeface="Montserrat"/>
                      <a:sym typeface="Montserrat"/>
                    </a:rPr>
                    <a:t>Cluster</a:t>
                  </a:r>
                </a:p>
              </p:txBody>
            </p:sp>
            <p:sp>
              <p:nvSpPr>
                <p:cNvPr id="1133" name="Shape 1133"/>
                <p:cNvSpPr txBox="1"/>
                <p:nvPr/>
              </p:nvSpPr>
              <p:spPr>
                <a:xfrm>
                  <a:off x="683662" y="3737815"/>
                  <a:ext cx="750900" cy="31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lang="en" sz="1200">
                      <a:latin typeface="Montserrat"/>
                      <a:ea typeface="Montserrat"/>
                      <a:cs typeface="Montserrat"/>
                      <a:sym typeface="Montserrat"/>
                    </a:rPr>
                    <a:t>Node</a:t>
                  </a:r>
                </a:p>
              </p:txBody>
            </p:sp>
            <p:sp>
              <p:nvSpPr>
                <p:cNvPr id="1134" name="Shape 1134"/>
                <p:cNvSpPr txBox="1"/>
                <p:nvPr/>
              </p:nvSpPr>
              <p:spPr>
                <a:xfrm>
                  <a:off x="392618" y="4299875"/>
                  <a:ext cx="1329299" cy="31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lang="en" sz="1200">
                      <a:latin typeface="Montserrat"/>
                      <a:ea typeface="Montserrat"/>
                      <a:cs typeface="Montserrat"/>
                      <a:sym typeface="Montserrat"/>
                    </a:rPr>
                    <a:t>Ceph daemons</a:t>
                  </a:r>
                </a:p>
              </p:txBody>
            </p:sp>
          </p:grpSp>
          <p:cxnSp>
            <p:nvCxnSpPr>
              <p:cNvPr id="1135" name="Shape 1135"/>
              <p:cNvCxnSpPr>
                <a:stCxn id="1131" idx="2"/>
                <a:endCxn id="1124" idx="0"/>
              </p:cNvCxnSpPr>
              <p:nvPr/>
            </p:nvCxnSpPr>
            <p:spPr>
              <a:xfrm>
                <a:off x="1057642" y="1803676"/>
                <a:ext cx="0" cy="248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stealth"/>
              </a:ln>
            </p:spPr>
          </p:cxnSp>
          <p:cxnSp>
            <p:nvCxnSpPr>
              <p:cNvPr id="1136" name="Shape 1136"/>
              <p:cNvCxnSpPr>
                <a:stCxn id="1125" idx="2"/>
                <a:endCxn id="1132" idx="0"/>
              </p:cNvCxnSpPr>
              <p:nvPr/>
            </p:nvCxnSpPr>
            <p:spPr>
              <a:xfrm>
                <a:off x="1057642" y="2927795"/>
                <a:ext cx="0" cy="248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stealth"/>
              </a:ln>
            </p:spPr>
          </p:cxnSp>
          <p:cxnSp>
            <p:nvCxnSpPr>
              <p:cNvPr id="1137" name="Shape 1137"/>
              <p:cNvCxnSpPr>
                <a:stCxn id="1132" idx="2"/>
                <a:endCxn id="1133" idx="0"/>
              </p:cNvCxnSpPr>
              <p:nvPr/>
            </p:nvCxnSpPr>
            <p:spPr>
              <a:xfrm>
                <a:off x="1057642" y="3489854"/>
                <a:ext cx="1500" cy="248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stealth"/>
              </a:ln>
            </p:spPr>
          </p:cxnSp>
          <p:cxnSp>
            <p:nvCxnSpPr>
              <p:cNvPr id="1138" name="Shape 1138"/>
              <p:cNvCxnSpPr>
                <a:stCxn id="1133" idx="2"/>
                <a:endCxn id="1134" idx="0"/>
              </p:cNvCxnSpPr>
              <p:nvPr/>
            </p:nvCxnSpPr>
            <p:spPr>
              <a:xfrm flipH="1">
                <a:off x="1057312" y="4051915"/>
                <a:ext cx="1800" cy="248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stealth"/>
              </a:ln>
            </p:spPr>
          </p:cxnSp>
          <p:cxnSp>
            <p:nvCxnSpPr>
              <p:cNvPr id="1139" name="Shape 1139"/>
              <p:cNvCxnSpPr>
                <a:stCxn id="1124" idx="2"/>
                <a:endCxn id="1125" idx="0"/>
              </p:cNvCxnSpPr>
              <p:nvPr/>
            </p:nvCxnSpPr>
            <p:spPr>
              <a:xfrm>
                <a:off x="1057642" y="2365735"/>
                <a:ext cx="0" cy="248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</p:grpSp>
      </p:grpSp>
      <p:cxnSp>
        <p:nvCxnSpPr>
          <p:cNvPr id="1140" name="Shape 1140"/>
          <p:cNvCxnSpPr>
            <a:stCxn id="1133" idx="3"/>
            <a:endCxn id="1141" idx="1"/>
          </p:cNvCxnSpPr>
          <p:nvPr/>
        </p:nvCxnSpPr>
        <p:spPr>
          <a:xfrm flipH="1" rot="10800000">
            <a:off x="1510762" y="2661565"/>
            <a:ext cx="915600" cy="12333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stealth"/>
          </a:ln>
        </p:spPr>
      </p:cxnSp>
      <p:graphicFrame>
        <p:nvGraphicFramePr>
          <p:cNvPr id="1142" name="Shape 1142"/>
          <p:cNvGraphicFramePr/>
          <p:nvPr/>
        </p:nvGraphicFramePr>
        <p:xfrm>
          <a:off x="4857800" y="150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{380C3103-91D6-4AE8-BE43-4F4AB4803C82}</a:tableStyleId>
              </a:tblPr>
              <a:tblGrid>
                <a:gridCol w="1156475"/>
                <a:gridCol w="2692475"/>
              </a:tblGrid>
              <a:tr h="4132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SW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Asset</a:t>
                      </a:r>
                    </a:p>
                  </a:txBody>
                  <a:tcPr marT="91425" marB="91425" marR="91425" marL="91425" anchor="ctr">
                    <a:solidFill>
                      <a:srgbClr val="51616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Performance Metric</a:t>
                      </a:r>
                    </a:p>
                  </a:txBody>
                  <a:tcPr marT="91425" marB="91425" marR="91425" marL="91425" anchor="ctr">
                    <a:solidFill>
                      <a:srgbClr val="51616C"/>
                    </a:solidFill>
                  </a:tcPr>
                </a:tc>
              </a:tr>
              <a:tr h="8828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Ceph Cluster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Health, </a:t>
                      </a: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Capacity, Usage, IO, Throughput, Objects, state of PGs, Per pool statistics</a:t>
                      </a:r>
                    </a:p>
                  </a:txBody>
                  <a:tcPr marT="91425" marB="91425" marR="91425" marL="91425" anchor="ctr"/>
                </a:tc>
              </a:tr>
              <a:tr h="4276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Ceph OSD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State(UP,DOWN,IN,OUT)</a:t>
                      </a:r>
                    </a:p>
                  </a:txBody>
                  <a:tcPr marT="91425" marB="91425" marR="91425" marL="91425" anchor="ctr"/>
                </a:tc>
              </a:tr>
              <a:tr h="4276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Ceph MON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State(UP,DOWN), quorum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pSp>
        <p:nvGrpSpPr>
          <p:cNvPr id="1143" name="Shape 1143"/>
          <p:cNvGrpSpPr/>
          <p:nvPr/>
        </p:nvGrpSpPr>
        <p:grpSpPr>
          <a:xfrm>
            <a:off x="2426288" y="1773477"/>
            <a:ext cx="1924430" cy="1776270"/>
            <a:chOff x="4429129" y="3204918"/>
            <a:chExt cx="1671673" cy="1334438"/>
          </a:xfrm>
        </p:grpSpPr>
        <p:grpSp>
          <p:nvGrpSpPr>
            <p:cNvPr id="1144" name="Shape 1144"/>
            <p:cNvGrpSpPr/>
            <p:nvPr/>
          </p:nvGrpSpPr>
          <p:grpSpPr>
            <a:xfrm>
              <a:off x="4429129" y="3204918"/>
              <a:ext cx="1671673" cy="1334438"/>
              <a:chOff x="1060299" y="1314250"/>
              <a:chExt cx="1884000" cy="1824000"/>
            </a:xfrm>
          </p:grpSpPr>
          <p:sp>
            <p:nvSpPr>
              <p:cNvPr id="1141" name="Shape 1141"/>
              <p:cNvSpPr/>
              <p:nvPr/>
            </p:nvSpPr>
            <p:spPr>
              <a:xfrm>
                <a:off x="1060299" y="1314250"/>
                <a:ext cx="1884000" cy="1824000"/>
              </a:xfrm>
              <a:prstGeom prst="roundRect">
                <a:avLst>
                  <a:gd fmla="val 7302" name="adj"/>
                </a:avLst>
              </a:prstGeom>
              <a:solidFill>
                <a:srgbClr val="5B9BD5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45" name="Shape 1145"/>
              <p:cNvCxnSpPr/>
              <p:nvPr/>
            </p:nvCxnSpPr>
            <p:spPr>
              <a:xfrm flipH="1" rot="10800000">
                <a:off x="1079435" y="2432157"/>
                <a:ext cx="1854600" cy="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dot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1146" name="Shape 1146"/>
              <p:cNvCxnSpPr/>
              <p:nvPr/>
            </p:nvCxnSpPr>
            <p:spPr>
              <a:xfrm flipH="1" rot="10800000">
                <a:off x="1079435" y="2808560"/>
                <a:ext cx="1854600" cy="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dot"/>
                <a:round/>
                <a:headEnd len="lg" w="lg" type="none"/>
                <a:tailEnd len="lg" w="lg" type="none"/>
              </a:ln>
            </p:spPr>
          </p:cxnSp>
        </p:grpSp>
        <p:sp>
          <p:nvSpPr>
            <p:cNvPr id="1147" name="Shape 1147"/>
            <p:cNvSpPr txBox="1"/>
            <p:nvPr/>
          </p:nvSpPr>
          <p:spPr>
            <a:xfrm>
              <a:off x="4455221" y="3494906"/>
              <a:ext cx="2748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</a:t>
              </a:r>
            </a:p>
          </p:txBody>
        </p:sp>
        <p:sp>
          <p:nvSpPr>
            <p:cNvPr id="1148" name="Shape 1148"/>
            <p:cNvSpPr txBox="1"/>
            <p:nvPr/>
          </p:nvSpPr>
          <p:spPr>
            <a:xfrm>
              <a:off x="4455221" y="3979652"/>
              <a:ext cx="2748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</a:t>
              </a:r>
            </a:p>
          </p:txBody>
        </p:sp>
        <p:sp>
          <p:nvSpPr>
            <p:cNvPr id="1149" name="Shape 1149"/>
            <p:cNvSpPr txBox="1"/>
            <p:nvPr/>
          </p:nvSpPr>
          <p:spPr>
            <a:xfrm>
              <a:off x="4455221" y="4250120"/>
              <a:ext cx="2748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</a:t>
              </a:r>
            </a:p>
          </p:txBody>
        </p:sp>
        <p:sp>
          <p:nvSpPr>
            <p:cNvPr id="1150" name="Shape 1150"/>
            <p:cNvSpPr/>
            <p:nvPr/>
          </p:nvSpPr>
          <p:spPr>
            <a:xfrm>
              <a:off x="4805580" y="3647881"/>
              <a:ext cx="1032300" cy="287700"/>
            </a:xfrm>
            <a:prstGeom prst="roundRect">
              <a:avLst>
                <a:gd fmla="val 16667" name="adj"/>
              </a:avLst>
            </a:prstGeom>
            <a:solidFill>
              <a:srgbClr val="FF502D">
                <a:alpha val="7385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ceph-daemon</a:t>
              </a:r>
            </a:p>
          </p:txBody>
        </p:sp>
        <p:sp>
          <p:nvSpPr>
            <p:cNvPr id="1151" name="Shape 1151"/>
            <p:cNvSpPr/>
            <p:nvPr/>
          </p:nvSpPr>
          <p:spPr>
            <a:xfrm>
              <a:off x="4805580" y="3275313"/>
              <a:ext cx="1032300" cy="287700"/>
            </a:xfrm>
            <a:prstGeom prst="roundRect">
              <a:avLst>
                <a:gd fmla="val 16667" name="adj"/>
              </a:avLst>
            </a:prstGeom>
            <a:solidFill>
              <a:srgbClr val="F08B5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Icinga agent</a:t>
              </a:r>
            </a:p>
          </p:txBody>
        </p:sp>
      </p:grpSp>
      <p:cxnSp>
        <p:nvCxnSpPr>
          <p:cNvPr id="1152" name="Shape 1152"/>
          <p:cNvCxnSpPr>
            <a:stCxn id="1134" idx="3"/>
            <a:endCxn id="1150" idx="3"/>
          </p:cNvCxnSpPr>
          <p:nvPr/>
        </p:nvCxnSpPr>
        <p:spPr>
          <a:xfrm flipH="1" rot="10800000">
            <a:off x="1798118" y="2554625"/>
            <a:ext cx="2249999" cy="1902300"/>
          </a:xfrm>
          <a:prstGeom prst="curvedConnector3">
            <a:avLst>
              <a:gd fmla="val 110580" name="adj1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stealth"/>
          </a:ln>
        </p:spPr>
      </p:cxnSp>
      <p:pic>
        <p:nvPicPr>
          <p:cNvPr id="1153" name="Shape 1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3902" y="1085427"/>
            <a:ext cx="613312" cy="762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>
            <p:ph idx="1" type="body"/>
          </p:nvPr>
        </p:nvSpPr>
        <p:spPr>
          <a:xfrm>
            <a:off x="311700" y="1554975"/>
            <a:ext cx="2254200" cy="2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ct val="100000"/>
              <a:buFont typeface="Open Sans Light"/>
              <a:buChar char="➔"/>
            </a:pPr>
            <a:r>
              <a:rPr i="0" lang="en" sz="1600" u="none" cap="none" strike="noStrike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Motivation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FC5E8"/>
              </a:buClr>
              <a:buSzPct val="100000"/>
              <a:buFont typeface="Open Sans Light"/>
              <a:buChar char="➔"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Design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FC5E8"/>
              </a:buClr>
              <a:buSzPct val="100000"/>
              <a:buFont typeface="Open Sans Light"/>
              <a:buChar char="➔"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Architecture</a:t>
            </a:r>
          </a:p>
          <a:p>
            <a:pPr indent="-330200" lvl="0" marL="457200" rtl="0">
              <a:spcBef>
                <a:spcPts val="1600"/>
              </a:spcBef>
              <a:spcAft>
                <a:spcPts val="0"/>
              </a:spcAft>
              <a:buClr>
                <a:srgbClr val="9FC5E8"/>
              </a:buClr>
              <a:buSzPct val="100000"/>
              <a:buFont typeface="Open Sans Light"/>
              <a:buChar char="➔"/>
            </a:pPr>
            <a:r>
              <a:rPr lang="en" sz="1600">
                <a:solidFill>
                  <a:srgbClr val="24242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Demo!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96F3"/>
              </a:buClr>
              <a:buSzPct val="100000"/>
              <a:buFont typeface="Open Sans SemiBold"/>
              <a:buChar char="➔"/>
            </a:pPr>
            <a:r>
              <a:rPr lang="en" sz="1600">
                <a:solidFill>
                  <a:srgbClr val="24242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Discussion</a:t>
            </a:r>
          </a:p>
        </p:txBody>
      </p:sp>
      <p:sp>
        <p:nvSpPr>
          <p:cNvPr id="1159" name="Shape 1159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</a:p>
        </p:txBody>
      </p:sp>
      <p:sp>
        <p:nvSpPr>
          <p:cNvPr id="1160" name="Shape 1160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Shape 11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 txBox="1"/>
          <p:nvPr/>
        </p:nvSpPr>
        <p:spPr>
          <a:xfrm>
            <a:off x="2102625" y="1008125"/>
            <a:ext cx="48312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700">
                <a:latin typeface="Montserrat"/>
                <a:ea typeface="Montserrat"/>
                <a:cs typeface="Montserrat"/>
                <a:sym typeface="Montserrat"/>
              </a:rPr>
              <a:t>Questions ?</a:t>
            </a:r>
          </a:p>
        </p:txBody>
      </p:sp>
      <p:sp>
        <p:nvSpPr>
          <p:cNvPr id="1167" name="Shape 116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1168" name="Shape 1168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id="1169" name="Shape 1169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0" name="Shape 1170"/>
          <p:cNvGrpSpPr/>
          <p:nvPr/>
        </p:nvGrpSpPr>
        <p:grpSpPr>
          <a:xfrm>
            <a:off x="538526" y="2589409"/>
            <a:ext cx="7803576" cy="2036356"/>
            <a:chOff x="372267" y="2579553"/>
            <a:chExt cx="8067380" cy="2225283"/>
          </a:xfrm>
        </p:grpSpPr>
        <p:pic>
          <p:nvPicPr>
            <p:cNvPr id="1171" name="Shape 11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7342" y="2981867"/>
              <a:ext cx="2165373" cy="48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2" name="Shape 11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24442" y="2679343"/>
              <a:ext cx="940075" cy="94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3" name="Shape 1173"/>
            <p:cNvPicPr preferRelativeResize="0"/>
            <p:nvPr/>
          </p:nvPicPr>
          <p:blipFill rotWithShape="1">
            <a:blip r:embed="rId5">
              <a:alphaModFix/>
            </a:blip>
            <a:srcRect b="26546" l="0" r="0" t="0"/>
            <a:stretch/>
          </p:blipFill>
          <p:spPr>
            <a:xfrm>
              <a:off x="6126288" y="2579553"/>
              <a:ext cx="2165374" cy="987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4" name="Shape 117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948160" y="4149148"/>
              <a:ext cx="2491487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5" name="Shape 117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620815" y="4055611"/>
              <a:ext cx="1799724" cy="58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6" name="Shape 117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2267" y="3887060"/>
              <a:ext cx="2619774" cy="917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Shape 1181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Base Layer - Why SVG?</a:t>
            </a:r>
          </a:p>
        </p:txBody>
      </p:sp>
      <p:sp>
        <p:nvSpPr>
          <p:cNvPr id="1182" name="Shape 1182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Shape 1183"/>
          <p:cNvSpPr txBox="1"/>
          <p:nvPr/>
        </p:nvSpPr>
        <p:spPr>
          <a:xfrm>
            <a:off x="1990981" y="1603062"/>
            <a:ext cx="18876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S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calable </a:t>
            </a: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V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ector </a:t>
            </a: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G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raphics</a:t>
            </a:r>
          </a:p>
        </p:txBody>
      </p:sp>
      <p:pic>
        <p:nvPicPr>
          <p:cNvPr id="1184" name="Shape 1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60" y="1549362"/>
            <a:ext cx="674700" cy="67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5" name="Shape 1185"/>
          <p:cNvCxnSpPr>
            <a:stCxn id="1183" idx="1"/>
            <a:endCxn id="1184" idx="3"/>
          </p:cNvCxnSpPr>
          <p:nvPr/>
        </p:nvCxnSpPr>
        <p:spPr>
          <a:xfrm rot="10800000">
            <a:off x="1271881" y="1886712"/>
            <a:ext cx="719100" cy="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1186" name="Shape 1186"/>
          <p:cNvSpPr txBox="1"/>
          <p:nvPr/>
        </p:nvSpPr>
        <p:spPr>
          <a:xfrm>
            <a:off x="4361325" y="1625875"/>
            <a:ext cx="4400400" cy="29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W3C open standard 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XML language → accessibility and </a:t>
            </a:r>
            <a:r>
              <a:rPr lang="en" sz="1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programmatic control 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Mathematical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formulas between points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No explicit definitions of pixels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File size efficiency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Display-independent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format, smooth rendering with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out losing quality</a:t>
            </a:r>
          </a:p>
        </p:txBody>
      </p:sp>
      <p:pic>
        <p:nvPicPr>
          <p:cNvPr id="1187" name="Shape 1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850" y="2577162"/>
            <a:ext cx="3810825" cy="182762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188" name="Shape 118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Shape 1193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Base Layer - Programmatic </a:t>
            </a: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control over</a:t>
            </a: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SVGs</a:t>
            </a:r>
          </a:p>
        </p:txBody>
      </p:sp>
      <p:sp>
        <p:nvSpPr>
          <p:cNvPr id="1194" name="Shape 1194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5" name="Shape 1195"/>
          <p:cNvGrpSpPr/>
          <p:nvPr/>
        </p:nvGrpSpPr>
        <p:grpSpPr>
          <a:xfrm>
            <a:off x="4091700" y="2480696"/>
            <a:ext cx="4292807" cy="2348431"/>
            <a:chOff x="179805" y="1269545"/>
            <a:chExt cx="4556153" cy="3494169"/>
          </a:xfrm>
        </p:grpSpPr>
        <p:sp>
          <p:nvSpPr>
            <p:cNvPr id="1196" name="Shape 1196"/>
            <p:cNvSpPr txBox="1"/>
            <p:nvPr/>
          </p:nvSpPr>
          <p:spPr>
            <a:xfrm>
              <a:off x="179858" y="1710015"/>
              <a:ext cx="4556100" cy="3053699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b="1" lang="en" sz="1100">
                  <a:solidFill>
                    <a:srgbClr val="9A4D00"/>
                  </a:solidFill>
                  <a:latin typeface="Consolas"/>
                  <a:ea typeface="Consolas"/>
                  <a:cs typeface="Consolas"/>
                  <a:sym typeface="Consolas"/>
                </a:rPr>
                <a:t>&lt;svg</a:t>
              </a:r>
              <a:r>
                <a:rPr lang="en" sz="1100">
                  <a:solidFill>
                    <a:srgbClr val="9A4D00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 sz="1100">
                  <a:solidFill>
                    <a:srgbClr val="E69138"/>
                  </a:solidFill>
                  <a:latin typeface="Consolas"/>
                  <a:ea typeface="Consolas"/>
                  <a:cs typeface="Consolas"/>
                  <a:sym typeface="Consolas"/>
                </a:rPr>
                <a:t>xmlns</a:t>
              </a:r>
              <a:r>
                <a:rPr lang="en" sz="1100">
                  <a:solidFill>
                    <a:srgbClr val="9A4D00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r>
                <a:rPr lang="en" sz="1100">
                  <a:solidFill>
                    <a:srgbClr val="2196F3"/>
                  </a:solidFill>
                  <a:latin typeface="Consolas"/>
                  <a:ea typeface="Consolas"/>
                  <a:cs typeface="Consolas"/>
                  <a:sym typeface="Consolas"/>
                </a:rPr>
                <a:t>"http://www.w3.org/2000/svg"</a:t>
              </a:r>
              <a:r>
                <a:rPr lang="en" sz="1100">
                  <a:solidFill>
                    <a:srgbClr val="E69138"/>
                  </a:solidFill>
                  <a:latin typeface="Consolas"/>
                  <a:ea typeface="Consolas"/>
                  <a:cs typeface="Consolas"/>
                  <a:sym typeface="Consolas"/>
                </a:rPr>
                <a:t> width=</a:t>
              </a:r>
              <a:r>
                <a:rPr lang="en" sz="1100">
                  <a:solidFill>
                    <a:srgbClr val="2196F3"/>
                  </a:solidFill>
                  <a:latin typeface="Consolas"/>
                  <a:ea typeface="Consolas"/>
                  <a:cs typeface="Consolas"/>
                  <a:sym typeface="Consolas"/>
                </a:rPr>
                <a:t>"100%" </a:t>
              </a:r>
              <a:r>
                <a:rPr lang="en" sz="1100">
                  <a:solidFill>
                    <a:srgbClr val="E69138"/>
                  </a:solidFill>
                  <a:latin typeface="Consolas"/>
                  <a:ea typeface="Consolas"/>
                  <a:cs typeface="Consolas"/>
                  <a:sym typeface="Consolas"/>
                </a:rPr>
                <a:t>height=</a:t>
              </a:r>
              <a:r>
                <a:rPr lang="en" sz="1100">
                  <a:solidFill>
                    <a:srgbClr val="2196F3"/>
                  </a:solidFill>
                  <a:latin typeface="Consolas"/>
                  <a:ea typeface="Consolas"/>
                  <a:cs typeface="Consolas"/>
                  <a:sym typeface="Consolas"/>
                </a:rPr>
                <a:t>"100%" </a:t>
              </a:r>
              <a:r>
                <a:rPr lang="en" sz="1100">
                  <a:solidFill>
                    <a:srgbClr val="E69138"/>
                  </a:solidFill>
                  <a:latin typeface="Consolas"/>
                  <a:ea typeface="Consolas"/>
                  <a:cs typeface="Consolas"/>
                  <a:sym typeface="Consolas"/>
                </a:rPr>
                <a:t>slots=</a:t>
              </a:r>
              <a:r>
                <a:rPr lang="en" sz="1100">
                  <a:solidFill>
                    <a:srgbClr val="2196F3"/>
                  </a:solidFill>
                  <a:latin typeface="Consolas"/>
                  <a:ea typeface="Consolas"/>
                  <a:cs typeface="Consolas"/>
                  <a:sym typeface="Consolas"/>
                </a:rPr>
                <a:t>"15,25,200,50,45,75,240,60"</a:t>
              </a:r>
              <a:r>
                <a:rPr b="1" lang="en" sz="1100">
                  <a:solidFill>
                    <a:srgbClr val="9A4D00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b="1" lang="en" sz="1100">
                  <a:solidFill>
                    <a:srgbClr val="9A4D00"/>
                  </a:solidFill>
                  <a:latin typeface="Consolas"/>
                  <a:ea typeface="Consolas"/>
                  <a:cs typeface="Consolas"/>
                  <a:sym typeface="Consolas"/>
                </a:rPr>
                <a:t>  &lt;g&gt;</a:t>
              </a: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100">
                  <a:solidFill>
                    <a:srgbClr val="6AA84F"/>
                  </a:solidFill>
                  <a:latin typeface="Consolas"/>
                  <a:ea typeface="Consolas"/>
                  <a:cs typeface="Consolas"/>
                  <a:sym typeface="Consolas"/>
                </a:rPr>
                <a:t>    &lt;!-- Your custom SVG markup here --&gt; </a:t>
              </a:r>
            </a:p>
            <a:p>
              <a:pPr indent="457200" lvl="0" marL="91440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100">
                  <a:solidFill>
                    <a:srgbClr val="6AA84F"/>
                  </a:solidFill>
                  <a:latin typeface="Consolas"/>
                  <a:ea typeface="Consolas"/>
                  <a:cs typeface="Consolas"/>
                  <a:sym typeface="Consolas"/>
                </a:rPr>
                <a:t>    ...                        </a:t>
              </a: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100">
                  <a:solidFill>
                    <a:srgbClr val="9A4D00"/>
                  </a:solidFill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b="1" lang="en" sz="1100">
                  <a:solidFill>
                    <a:srgbClr val="9A4D00"/>
                  </a:solidFill>
                  <a:latin typeface="Consolas"/>
                  <a:ea typeface="Consolas"/>
                  <a:cs typeface="Consolas"/>
                  <a:sym typeface="Consolas"/>
                </a:rPr>
                <a:t>&lt;circle</a:t>
              </a:r>
              <a:r>
                <a:rPr lang="en" sz="1100">
                  <a:solidFill>
                    <a:srgbClr val="9A4D00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 sz="1100">
                  <a:solidFill>
                    <a:srgbClr val="E69138"/>
                  </a:solidFill>
                  <a:latin typeface="Consolas"/>
                  <a:ea typeface="Consolas"/>
                  <a:cs typeface="Consolas"/>
                  <a:sym typeface="Consolas"/>
                </a:rPr>
                <a:t>class=</a:t>
              </a:r>
              <a:r>
                <a:rPr lang="en" sz="1100">
                  <a:solidFill>
                    <a:srgbClr val="2196F3"/>
                  </a:solidFill>
                  <a:latin typeface="Consolas"/>
                  <a:ea typeface="Consolas"/>
                  <a:cs typeface="Consolas"/>
                  <a:sym typeface="Consolas"/>
                </a:rPr>
                <a:t>"indicator"</a:t>
              </a:r>
              <a:r>
                <a:rPr lang="en" sz="1100">
                  <a:solidFill>
                    <a:srgbClr val="9A4D00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 sz="1100">
                  <a:solidFill>
                    <a:srgbClr val="E69138"/>
                  </a:solidFill>
                  <a:latin typeface="Consolas"/>
                  <a:ea typeface="Consolas"/>
                  <a:cs typeface="Consolas"/>
                  <a:sym typeface="Consolas"/>
                </a:rPr>
                <a:t>fill=</a:t>
              </a:r>
              <a:r>
                <a:rPr lang="en" sz="1100">
                  <a:solidFill>
                    <a:srgbClr val="2196F3"/>
                  </a:solidFill>
                  <a:latin typeface="Consolas"/>
                  <a:ea typeface="Consolas"/>
                  <a:cs typeface="Consolas"/>
                  <a:sym typeface="Consolas"/>
                </a:rPr>
                <a:t>"#62c36e"</a:t>
              </a:r>
              <a:r>
                <a:rPr lang="en" sz="1100">
                  <a:solidFill>
                    <a:srgbClr val="9A4D00"/>
                  </a:solidFill>
                  <a:latin typeface="Consolas"/>
                  <a:ea typeface="Consolas"/>
                  <a:cs typeface="Consolas"/>
                  <a:sym typeface="Consolas"/>
                </a:rPr>
                <a:t>&gt;</a:t>
              </a: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b="1" lang="en" sz="1100">
                  <a:solidFill>
                    <a:srgbClr val="9A4D00"/>
                  </a:solidFill>
                  <a:latin typeface="Consolas"/>
                  <a:ea typeface="Consolas"/>
                  <a:cs typeface="Consolas"/>
                  <a:sym typeface="Consolas"/>
                </a:rPr>
                <a:t>    &lt;/circle&gt;</a:t>
              </a: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b="1" lang="en" sz="1100">
                  <a:solidFill>
                    <a:srgbClr val="9A4D00"/>
                  </a:solidFill>
                  <a:latin typeface="Consolas"/>
                  <a:ea typeface="Consolas"/>
                  <a:cs typeface="Consolas"/>
                  <a:sym typeface="Consolas"/>
                </a:rPr>
                <a:t>  &lt;/g&gt;</a:t>
              </a: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b="1" lang="en" sz="1100">
                  <a:solidFill>
                    <a:srgbClr val="9A4D00"/>
                  </a:solidFill>
                  <a:latin typeface="Consolas"/>
                  <a:ea typeface="Consolas"/>
                  <a:cs typeface="Consolas"/>
                  <a:sym typeface="Consolas"/>
                </a:rPr>
                <a:t>&lt;/svg&gt;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97" name="Shape 1197"/>
            <p:cNvSpPr/>
            <p:nvPr/>
          </p:nvSpPr>
          <p:spPr>
            <a:xfrm>
              <a:off x="179805" y="1269545"/>
              <a:ext cx="4556100" cy="432599"/>
            </a:xfrm>
            <a:prstGeom prst="rect">
              <a:avLst/>
            </a:prstGeom>
            <a:solidFill>
              <a:srgbClr val="51616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3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Example of SVG file of Ontology</a:t>
              </a:r>
            </a:p>
          </p:txBody>
        </p:sp>
      </p:grpSp>
      <p:sp>
        <p:nvSpPr>
          <p:cNvPr id="1198" name="Shape 1198"/>
          <p:cNvSpPr txBox="1"/>
          <p:nvPr/>
        </p:nvSpPr>
        <p:spPr>
          <a:xfrm>
            <a:off x="246525" y="987750"/>
            <a:ext cx="7146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   Problem: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   Dynamically handle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SVG elements inside the User Interface</a:t>
            </a:r>
          </a:p>
        </p:txBody>
      </p:sp>
      <p:grpSp>
        <p:nvGrpSpPr>
          <p:cNvPr id="1199" name="Shape 1199"/>
          <p:cNvGrpSpPr/>
          <p:nvPr/>
        </p:nvGrpSpPr>
        <p:grpSpPr>
          <a:xfrm>
            <a:off x="503450" y="1368750"/>
            <a:ext cx="7764000" cy="393600"/>
            <a:chOff x="503450" y="1368750"/>
            <a:chExt cx="7764000" cy="393600"/>
          </a:xfrm>
        </p:grpSpPr>
        <p:sp>
          <p:nvSpPr>
            <p:cNvPr id="1200" name="Shape 1200"/>
            <p:cNvSpPr txBox="1"/>
            <p:nvPr/>
          </p:nvSpPr>
          <p:spPr>
            <a:xfrm>
              <a:off x="1301450" y="1368750"/>
              <a:ext cx="69660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 sz="1500">
                  <a:latin typeface="Open Sans"/>
                  <a:ea typeface="Open Sans"/>
                  <a:cs typeface="Open Sans"/>
                  <a:sym typeface="Open Sans"/>
                </a:rPr>
                <a:t> Introduce custom inline attribute in SVG code for later </a:t>
              </a:r>
              <a:r>
                <a:rPr lang="en" sz="1500">
                  <a:latin typeface="Open Sans SemiBold"/>
                  <a:ea typeface="Open Sans SemiBold"/>
                  <a:cs typeface="Open Sans SemiBold"/>
                  <a:sym typeface="Open Sans SemiBold"/>
                </a:rPr>
                <a:t>transformations</a:t>
              </a:r>
            </a:p>
          </p:txBody>
        </p:sp>
        <p:cxnSp>
          <p:nvCxnSpPr>
            <p:cNvPr id="1201" name="Shape 1201"/>
            <p:cNvCxnSpPr>
              <a:endCxn id="1200" idx="1"/>
            </p:cNvCxnSpPr>
            <p:nvPr/>
          </p:nvCxnSpPr>
          <p:spPr>
            <a:xfrm>
              <a:off x="503450" y="1562250"/>
              <a:ext cx="798000" cy="3300"/>
            </a:xfrm>
            <a:prstGeom prst="straightConnector1">
              <a:avLst/>
            </a:prstGeom>
            <a:noFill/>
            <a:ln cap="flat" cmpd="sng" w="9525">
              <a:solidFill>
                <a:srgbClr val="2196F3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sp>
        <p:nvSpPr>
          <p:cNvPr id="1202" name="Shape 1202"/>
          <p:cNvSpPr/>
          <p:nvPr/>
        </p:nvSpPr>
        <p:spPr>
          <a:xfrm>
            <a:off x="5239405" y="3045701"/>
            <a:ext cx="2644199" cy="19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203" name="Shape 1203"/>
          <p:cNvGrpSpPr/>
          <p:nvPr/>
        </p:nvGrpSpPr>
        <p:grpSpPr>
          <a:xfrm>
            <a:off x="497718" y="1749750"/>
            <a:ext cx="6692917" cy="393600"/>
            <a:chOff x="497718" y="1749750"/>
            <a:chExt cx="6692917" cy="393600"/>
          </a:xfrm>
        </p:grpSpPr>
        <p:sp>
          <p:nvSpPr>
            <p:cNvPr id="1204" name="Shape 1204"/>
            <p:cNvSpPr txBox="1"/>
            <p:nvPr/>
          </p:nvSpPr>
          <p:spPr>
            <a:xfrm>
              <a:off x="1265035" y="1749750"/>
              <a:ext cx="5925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 sz="1500">
                  <a:latin typeface="Open Sans"/>
                  <a:ea typeface="Open Sans"/>
                  <a:cs typeface="Open Sans"/>
                  <a:sym typeface="Open Sans"/>
                </a:rPr>
                <a:t>  </a:t>
              </a:r>
              <a:r>
                <a:rPr lang="en" sz="1500">
                  <a:latin typeface="Open Sans"/>
                  <a:ea typeface="Open Sans"/>
                  <a:cs typeface="Open Sans"/>
                  <a:sym typeface="Open Sans"/>
                </a:rPr>
                <a:t>Specify a certain element to </a:t>
              </a:r>
              <a:r>
                <a:rPr lang="en" sz="1500">
                  <a:latin typeface="Open Sans SemiBold"/>
                  <a:ea typeface="Open Sans SemiBold"/>
                  <a:cs typeface="Open Sans SemiBold"/>
                  <a:sym typeface="Open Sans SemiBold"/>
                </a:rPr>
                <a:t>visualize</a:t>
              </a:r>
              <a:r>
                <a:rPr lang="en" sz="1500">
                  <a:latin typeface="Open Sans"/>
                  <a:ea typeface="Open Sans"/>
                  <a:cs typeface="Open Sans"/>
                  <a:sym typeface="Open Sans"/>
                </a:rPr>
                <a:t> corresponding </a:t>
              </a:r>
              <a:r>
                <a:rPr lang="en" sz="1500">
                  <a:latin typeface="Open Sans SemiBold"/>
                  <a:ea typeface="Open Sans SemiBold"/>
                  <a:cs typeface="Open Sans SemiBold"/>
                  <a:sym typeface="Open Sans SemiBold"/>
                </a:rPr>
                <a:t>alerts</a:t>
              </a:r>
            </a:p>
          </p:txBody>
        </p:sp>
        <p:cxnSp>
          <p:nvCxnSpPr>
            <p:cNvPr id="1205" name="Shape 1205"/>
            <p:cNvCxnSpPr/>
            <p:nvPr/>
          </p:nvCxnSpPr>
          <p:spPr>
            <a:xfrm>
              <a:off x="497718" y="1943250"/>
              <a:ext cx="798000" cy="3300"/>
            </a:xfrm>
            <a:prstGeom prst="straightConnector1">
              <a:avLst/>
            </a:prstGeom>
            <a:noFill/>
            <a:ln cap="flat" cmpd="sng" w="9525">
              <a:solidFill>
                <a:srgbClr val="2196F3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grpSp>
        <p:nvGrpSpPr>
          <p:cNvPr id="1206" name="Shape 1206"/>
          <p:cNvGrpSpPr/>
          <p:nvPr/>
        </p:nvGrpSpPr>
        <p:grpSpPr>
          <a:xfrm>
            <a:off x="458541" y="2480719"/>
            <a:ext cx="3099062" cy="2348386"/>
            <a:chOff x="382339" y="2337735"/>
            <a:chExt cx="3532500" cy="2307769"/>
          </a:xfrm>
        </p:grpSpPr>
        <p:sp>
          <p:nvSpPr>
            <p:cNvPr id="1207" name="Shape 1207"/>
            <p:cNvSpPr txBox="1"/>
            <p:nvPr/>
          </p:nvSpPr>
          <p:spPr>
            <a:xfrm>
              <a:off x="389143" y="2607605"/>
              <a:ext cx="3520800" cy="2037899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buNone/>
              </a:pPr>
              <a:r>
                <a:rPr b="1"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Slot: </a:t>
              </a:r>
            </a:p>
            <a:p>
              <a:pPr indent="0" lvl="0" marL="0" rtl="0" algn="just">
                <a:spcBef>
                  <a:spcPts val="0"/>
                </a:spcBef>
                <a:buNone/>
              </a:pPr>
              <a:r>
                <a:rPr lang="en" sz="1200">
                  <a:solidFill>
                    <a:srgbClr val="242424"/>
                  </a:solidFill>
                  <a:latin typeface="Consolas"/>
                  <a:ea typeface="Consolas"/>
                  <a:cs typeface="Consolas"/>
                  <a:sym typeface="Consolas"/>
                </a:rPr>
                <a:t>  “&lt;upper-left-point1-x&gt;,</a:t>
              </a:r>
            </a:p>
            <a:p>
              <a:pPr indent="0" lvl="0" marL="0" algn="just">
                <a:spcBef>
                  <a:spcPts val="0"/>
                </a:spcBef>
                <a:buNone/>
              </a:pPr>
              <a:r>
                <a:rPr lang="en" sz="1200">
                  <a:solidFill>
                    <a:srgbClr val="242424"/>
                  </a:solidFill>
                  <a:latin typeface="Consolas"/>
                  <a:ea typeface="Consolas"/>
                  <a:cs typeface="Consolas"/>
                  <a:sym typeface="Consolas"/>
                </a:rPr>
                <a:t>   &lt;upper-left-point1-y&gt;, </a:t>
              </a:r>
            </a:p>
            <a:p>
              <a:pPr lvl="0" algn="just">
                <a:spcBef>
                  <a:spcPts val="0"/>
                </a:spcBef>
                <a:buNone/>
              </a:pPr>
              <a:r>
                <a:rPr lang="en" sz="1200">
                  <a:solidFill>
                    <a:srgbClr val="242424"/>
                  </a:solidFill>
                  <a:latin typeface="Consolas"/>
                  <a:ea typeface="Consolas"/>
                  <a:cs typeface="Consolas"/>
                  <a:sym typeface="Consolas"/>
                </a:rPr>
                <a:t>   &lt;width&gt;, </a:t>
              </a:r>
            </a:p>
            <a:p>
              <a:pPr lvl="0" algn="just"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en" sz="1200">
                  <a:solidFill>
                    <a:srgbClr val="242424"/>
                  </a:solidFill>
                  <a:latin typeface="Consolas"/>
                  <a:ea typeface="Consolas"/>
                  <a:cs typeface="Consolas"/>
                  <a:sym typeface="Consolas"/>
                </a:rPr>
                <a:t>   &lt;height&gt;”</a:t>
              </a:r>
            </a:p>
            <a:p>
              <a:pPr lvl="0" algn="just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  <a:p>
              <a:pPr lvl="0" algn="just">
                <a:spcBef>
                  <a:spcPts val="0"/>
                </a:spcBef>
                <a:buNone/>
              </a:pP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Indicator Element:</a:t>
              </a:r>
            </a:p>
            <a:p>
              <a:pPr lvl="0" algn="just">
                <a:spcBef>
                  <a:spcPts val="0"/>
                </a:spcBef>
                <a:buNone/>
              </a:pP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class: </a:t>
              </a:r>
              <a:r>
                <a:rPr lang="en" sz="1200">
                  <a:solidFill>
                    <a:srgbClr val="434343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i="1" lang="en" sz="1200">
                  <a:solidFill>
                    <a:srgbClr val="1B1B1B"/>
                  </a:solidFill>
                  <a:latin typeface="Consolas"/>
                  <a:ea typeface="Consolas"/>
                  <a:cs typeface="Consolas"/>
                  <a:sym typeface="Consolas"/>
                </a:rPr>
                <a:t>someClass</a:t>
              </a:r>
              <a:r>
                <a:rPr lang="en" sz="1200">
                  <a:solidFill>
                    <a:srgbClr val="434343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i="1" lang="en" sz="1200">
                  <a:solidFill>
                    <a:srgbClr val="1B1B1B"/>
                  </a:solidFill>
                  <a:latin typeface="Consolas"/>
                  <a:ea typeface="Consolas"/>
                  <a:cs typeface="Consolas"/>
                  <a:sym typeface="Consolas"/>
                </a:rPr>
                <a:t>,</a:t>
              </a:r>
            </a:p>
            <a:p>
              <a:pPr lvl="0" algn="just">
                <a:spcBef>
                  <a:spcPts val="0"/>
                </a:spcBef>
                <a:buNone/>
              </a:pPr>
              <a:r>
                <a:rPr lang="en" sz="1200">
                  <a:solidFill>
                    <a:srgbClr val="1B1B1B"/>
                  </a:solidFill>
                  <a:latin typeface="Consolas"/>
                  <a:ea typeface="Consolas"/>
                  <a:cs typeface="Consolas"/>
                  <a:sym typeface="Consolas"/>
                </a:rPr>
                <a:t>  attributeName: </a:t>
              </a:r>
              <a:r>
                <a:rPr lang="en" sz="1200">
                  <a:solidFill>
                    <a:srgbClr val="434343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i="1" lang="en" sz="1200">
                  <a:solidFill>
                    <a:srgbClr val="1B1B1B"/>
                  </a:solidFill>
                  <a:latin typeface="Consolas"/>
                  <a:ea typeface="Consolas"/>
                  <a:cs typeface="Consolas"/>
                  <a:sym typeface="Consolas"/>
                </a:rPr>
                <a:t>someAttribute</a:t>
              </a:r>
              <a:r>
                <a:rPr lang="en" sz="1200">
                  <a:solidFill>
                    <a:srgbClr val="434343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i="1" lang="en" sz="1200">
                  <a:solidFill>
                    <a:srgbClr val="1B1B1B"/>
                  </a:solidFill>
                  <a:latin typeface="Consolas"/>
                  <a:ea typeface="Consolas"/>
                  <a:cs typeface="Consolas"/>
                  <a:sym typeface="Consolas"/>
                </a:rPr>
                <a:t>,</a:t>
              </a:r>
            </a:p>
            <a:p>
              <a:pPr lvl="0" algn="just">
                <a:spcBef>
                  <a:spcPts val="0"/>
                </a:spcBef>
                <a:buNone/>
              </a:pPr>
              <a:r>
                <a:rPr i="1" lang="en" sz="1200">
                  <a:solidFill>
                    <a:srgbClr val="1B1B1B"/>
                  </a:solidFill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en" sz="1200">
                  <a:solidFill>
                    <a:srgbClr val="1B1B1B"/>
                  </a:solidFill>
                  <a:latin typeface="Consolas"/>
                  <a:ea typeface="Consolas"/>
                  <a:cs typeface="Consolas"/>
                  <a:sym typeface="Consolas"/>
                </a:rPr>
                <a:t>attributeValue: </a:t>
              </a:r>
              <a:r>
                <a:rPr lang="en" sz="1200">
                  <a:solidFill>
                    <a:srgbClr val="434343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" sz="1200">
                  <a:solidFill>
                    <a:srgbClr val="1B1B1B"/>
                  </a:solidFill>
                  <a:latin typeface="Consolas"/>
                  <a:ea typeface="Consolas"/>
                  <a:cs typeface="Consolas"/>
                  <a:sym typeface="Consolas"/>
                </a:rPr>
                <a:t>someValue</a:t>
              </a:r>
              <a:r>
                <a:rPr lang="en" sz="1200">
                  <a:solidFill>
                    <a:srgbClr val="434343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</a:p>
          </p:txBody>
        </p:sp>
        <p:sp>
          <p:nvSpPr>
            <p:cNvPr id="1208" name="Shape 1208"/>
            <p:cNvSpPr/>
            <p:nvPr/>
          </p:nvSpPr>
          <p:spPr>
            <a:xfrm>
              <a:off x="382339" y="2337735"/>
              <a:ext cx="3532500" cy="262500"/>
            </a:xfrm>
            <a:prstGeom prst="rect">
              <a:avLst/>
            </a:prstGeom>
            <a:solidFill>
              <a:srgbClr val="51616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3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SVG requirements</a:t>
              </a:r>
            </a:p>
          </p:txBody>
        </p:sp>
      </p:grpSp>
      <p:sp>
        <p:nvSpPr>
          <p:cNvPr id="1209" name="Shape 1209"/>
          <p:cNvSpPr/>
          <p:nvPr/>
        </p:nvSpPr>
        <p:spPr>
          <a:xfrm>
            <a:off x="5089995" y="3816955"/>
            <a:ext cx="1388100" cy="19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0" name="Shape 121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Shape 1215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Middle Layer - Icinga Cluster</a:t>
            </a:r>
          </a:p>
        </p:txBody>
      </p:sp>
      <p:sp>
        <p:nvSpPr>
          <p:cNvPr id="1216" name="Shape 1216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Shape 1217"/>
          <p:cNvSpPr/>
          <p:nvPr/>
        </p:nvSpPr>
        <p:spPr>
          <a:xfrm>
            <a:off x="3550597" y="1328402"/>
            <a:ext cx="1578900" cy="1573799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18" name="Shape 1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016" y="1765453"/>
            <a:ext cx="379640" cy="399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Shape 1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120" y="1765453"/>
            <a:ext cx="379640" cy="399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Shape 1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8007" y="2312138"/>
            <a:ext cx="379640" cy="399496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Shape 1221"/>
          <p:cNvSpPr txBox="1"/>
          <p:nvPr/>
        </p:nvSpPr>
        <p:spPr>
          <a:xfrm>
            <a:off x="2738399" y="958661"/>
            <a:ext cx="14730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Icinga Master</a:t>
            </a:r>
          </a:p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Zone</a:t>
            </a:r>
          </a:p>
        </p:txBody>
      </p:sp>
      <p:sp>
        <p:nvSpPr>
          <p:cNvPr id="1222" name="Shape 1222"/>
          <p:cNvSpPr/>
          <p:nvPr/>
        </p:nvSpPr>
        <p:spPr>
          <a:xfrm>
            <a:off x="5098355" y="3492711"/>
            <a:ext cx="1578900" cy="1573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23" name="Shape 1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773" y="3929762"/>
            <a:ext cx="379640" cy="399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Shape 1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877" y="3929762"/>
            <a:ext cx="379640" cy="399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Shape 1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9825" y="4476447"/>
            <a:ext cx="379640" cy="399496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Shape 1226"/>
          <p:cNvSpPr/>
          <p:nvPr/>
        </p:nvSpPr>
        <p:spPr>
          <a:xfrm>
            <a:off x="2050355" y="3492711"/>
            <a:ext cx="1578899" cy="1573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27" name="Shape 1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773" y="3929762"/>
            <a:ext cx="379640" cy="399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Shape 1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877" y="3929762"/>
            <a:ext cx="379640" cy="399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Shape 1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856" y="4476447"/>
            <a:ext cx="379640" cy="399496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Shape 1230"/>
          <p:cNvSpPr txBox="1"/>
          <p:nvPr/>
        </p:nvSpPr>
        <p:spPr>
          <a:xfrm>
            <a:off x="6537971" y="3971638"/>
            <a:ext cx="14730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Icinga Client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Zone</a:t>
            </a:r>
          </a:p>
        </p:txBody>
      </p:sp>
      <p:sp>
        <p:nvSpPr>
          <p:cNvPr id="1231" name="Shape 1231"/>
          <p:cNvSpPr txBox="1"/>
          <p:nvPr/>
        </p:nvSpPr>
        <p:spPr>
          <a:xfrm>
            <a:off x="746771" y="4000323"/>
            <a:ext cx="1472999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Icinga Client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Zone</a:t>
            </a:r>
          </a:p>
        </p:txBody>
      </p:sp>
      <p:cxnSp>
        <p:nvCxnSpPr>
          <p:cNvPr id="1232" name="Shape 1232"/>
          <p:cNvCxnSpPr>
            <a:stCxn id="1218" idx="3"/>
            <a:endCxn id="1219" idx="1"/>
          </p:cNvCxnSpPr>
          <p:nvPr/>
        </p:nvCxnSpPr>
        <p:spPr>
          <a:xfrm>
            <a:off x="4206656" y="1965202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33" name="Shape 1233"/>
          <p:cNvCxnSpPr>
            <a:stCxn id="1218" idx="2"/>
            <a:endCxn id="1220" idx="1"/>
          </p:cNvCxnSpPr>
          <p:nvPr/>
        </p:nvCxnSpPr>
        <p:spPr>
          <a:xfrm>
            <a:off x="4016836" y="2164950"/>
            <a:ext cx="151200" cy="3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34" name="Shape 1234"/>
          <p:cNvCxnSpPr>
            <a:stCxn id="1220" idx="3"/>
            <a:endCxn id="1219" idx="2"/>
          </p:cNvCxnSpPr>
          <p:nvPr/>
        </p:nvCxnSpPr>
        <p:spPr>
          <a:xfrm flipH="1" rot="10800000">
            <a:off x="4547648" y="2165086"/>
            <a:ext cx="139200" cy="3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35" name="Shape 1235"/>
          <p:cNvCxnSpPr>
            <a:stCxn id="1227" idx="3"/>
            <a:endCxn id="1228" idx="1"/>
          </p:cNvCxnSpPr>
          <p:nvPr/>
        </p:nvCxnSpPr>
        <p:spPr>
          <a:xfrm>
            <a:off x="2706414" y="4129511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36" name="Shape 1236"/>
          <p:cNvCxnSpPr>
            <a:stCxn id="1227" idx="2"/>
            <a:endCxn id="1229" idx="1"/>
          </p:cNvCxnSpPr>
          <p:nvPr/>
        </p:nvCxnSpPr>
        <p:spPr>
          <a:xfrm>
            <a:off x="2516594" y="4329259"/>
            <a:ext cx="142200" cy="3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37" name="Shape 1237"/>
          <p:cNvCxnSpPr>
            <a:stCxn id="1229" idx="3"/>
            <a:endCxn id="1228" idx="2"/>
          </p:cNvCxnSpPr>
          <p:nvPr/>
        </p:nvCxnSpPr>
        <p:spPr>
          <a:xfrm flipH="1" rot="10800000">
            <a:off x="3038496" y="4329395"/>
            <a:ext cx="148200" cy="3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38" name="Shape 1238"/>
          <p:cNvCxnSpPr>
            <a:stCxn id="1223" idx="3"/>
            <a:endCxn id="1224" idx="1"/>
          </p:cNvCxnSpPr>
          <p:nvPr/>
        </p:nvCxnSpPr>
        <p:spPr>
          <a:xfrm>
            <a:off x="5754414" y="4129511"/>
            <a:ext cx="2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39" name="Shape 1239"/>
          <p:cNvCxnSpPr>
            <a:stCxn id="1223" idx="2"/>
            <a:endCxn id="1225" idx="1"/>
          </p:cNvCxnSpPr>
          <p:nvPr/>
        </p:nvCxnSpPr>
        <p:spPr>
          <a:xfrm>
            <a:off x="5564594" y="4329259"/>
            <a:ext cx="145200" cy="3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40" name="Shape 1240"/>
          <p:cNvCxnSpPr>
            <a:stCxn id="1225" idx="3"/>
            <a:endCxn id="1224" idx="2"/>
          </p:cNvCxnSpPr>
          <p:nvPr/>
        </p:nvCxnSpPr>
        <p:spPr>
          <a:xfrm flipH="1" rot="10800000">
            <a:off x="6089466" y="4329395"/>
            <a:ext cx="145200" cy="3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41" name="Shape 1241"/>
          <p:cNvCxnSpPr>
            <a:stCxn id="1226" idx="0"/>
            <a:endCxn id="1217" idx="2"/>
          </p:cNvCxnSpPr>
          <p:nvPr/>
        </p:nvCxnSpPr>
        <p:spPr>
          <a:xfrm rot="-5400000">
            <a:off x="2506505" y="2448711"/>
            <a:ext cx="1377300" cy="710699"/>
          </a:xfrm>
          <a:prstGeom prst="bentConnector2">
            <a:avLst/>
          </a:prstGeom>
          <a:noFill/>
          <a:ln cap="flat" cmpd="sng" w="19050">
            <a:solidFill>
              <a:srgbClr val="2196F3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242" name="Shape 1242"/>
          <p:cNvCxnSpPr>
            <a:stCxn id="1217" idx="6"/>
            <a:endCxn id="1222" idx="0"/>
          </p:cNvCxnSpPr>
          <p:nvPr/>
        </p:nvCxnSpPr>
        <p:spPr>
          <a:xfrm>
            <a:off x="5129497" y="2115302"/>
            <a:ext cx="758400" cy="1377300"/>
          </a:xfrm>
          <a:prstGeom prst="bentConnector2">
            <a:avLst/>
          </a:prstGeom>
          <a:noFill/>
          <a:ln cap="flat" cmpd="sng" w="19050">
            <a:solidFill>
              <a:srgbClr val="2196F3"/>
            </a:solidFill>
            <a:prstDash val="solid"/>
            <a:round/>
            <a:headEnd len="lg" w="lg" type="stealth"/>
            <a:tailEnd len="lg" w="lg" type="none"/>
          </a:ln>
        </p:spPr>
      </p:cxnSp>
      <p:cxnSp>
        <p:nvCxnSpPr>
          <p:cNvPr id="1243" name="Shape 1243"/>
          <p:cNvCxnSpPr>
            <a:stCxn id="1217" idx="4"/>
            <a:endCxn id="1226" idx="6"/>
          </p:cNvCxnSpPr>
          <p:nvPr/>
        </p:nvCxnSpPr>
        <p:spPr>
          <a:xfrm rot="5400000">
            <a:off x="3296047" y="3235502"/>
            <a:ext cx="1377300" cy="710700"/>
          </a:xfrm>
          <a:prstGeom prst="bentConnector2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244" name="Shape 1244"/>
          <p:cNvCxnSpPr>
            <a:stCxn id="1217" idx="4"/>
            <a:endCxn id="1222" idx="2"/>
          </p:cNvCxnSpPr>
          <p:nvPr/>
        </p:nvCxnSpPr>
        <p:spPr>
          <a:xfrm flipH="1" rot="-5400000">
            <a:off x="4030597" y="3211652"/>
            <a:ext cx="1377300" cy="758400"/>
          </a:xfrm>
          <a:prstGeom prst="bentConnector2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245" name="Shape 1245"/>
          <p:cNvSpPr txBox="1"/>
          <p:nvPr/>
        </p:nvSpPr>
        <p:spPr>
          <a:xfrm>
            <a:off x="1134450" y="2506993"/>
            <a:ext cx="17631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reports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performance,health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metrics</a:t>
            </a:r>
          </a:p>
        </p:txBody>
      </p:sp>
      <p:sp>
        <p:nvSpPr>
          <p:cNvPr id="1246" name="Shape 1246"/>
          <p:cNvSpPr txBox="1"/>
          <p:nvPr/>
        </p:nvSpPr>
        <p:spPr>
          <a:xfrm>
            <a:off x="5842150" y="2467875"/>
            <a:ext cx="1678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reports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performance, health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metrics</a:t>
            </a:r>
          </a:p>
        </p:txBody>
      </p:sp>
      <p:sp>
        <p:nvSpPr>
          <p:cNvPr id="1247" name="Shape 1247"/>
          <p:cNvSpPr txBox="1"/>
          <p:nvPr/>
        </p:nvSpPr>
        <p:spPr>
          <a:xfrm>
            <a:off x="3568036" y="2934899"/>
            <a:ext cx="865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ushes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config objects</a:t>
            </a:r>
          </a:p>
        </p:txBody>
      </p:sp>
      <p:cxnSp>
        <p:nvCxnSpPr>
          <p:cNvPr id="1248" name="Shape 1248"/>
          <p:cNvCxnSpPr>
            <a:stCxn id="1217" idx="0"/>
          </p:cNvCxnSpPr>
          <p:nvPr/>
        </p:nvCxnSpPr>
        <p:spPr>
          <a:xfrm rot="-5400000">
            <a:off x="5244547" y="111002"/>
            <a:ext cx="312900" cy="2121900"/>
          </a:xfrm>
          <a:prstGeom prst="bentConnector2">
            <a:avLst/>
          </a:prstGeom>
          <a:noFill/>
          <a:ln cap="flat" cmpd="sng" w="19050">
            <a:solidFill>
              <a:srgbClr val="4CAF5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249" name="Shape 1249"/>
          <p:cNvSpPr txBox="1"/>
          <p:nvPr/>
        </p:nvSpPr>
        <p:spPr>
          <a:xfrm>
            <a:off x="5003950" y="867675"/>
            <a:ext cx="865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commits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metrics</a:t>
            </a:r>
          </a:p>
        </p:txBody>
      </p:sp>
      <p:pic>
        <p:nvPicPr>
          <p:cNvPr id="1250" name="Shape 1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2746" y="766817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Shape 1251"/>
          <p:cNvSpPr txBox="1"/>
          <p:nvPr/>
        </p:nvSpPr>
        <p:spPr>
          <a:xfrm>
            <a:off x="197000" y="1104731"/>
            <a:ext cx="1578900" cy="312900"/>
          </a:xfrm>
          <a:prstGeom prst="rect">
            <a:avLst/>
          </a:prstGeom>
          <a:solidFill>
            <a:srgbClr val="A2D889">
              <a:alpha val="91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➔"/>
            </a:pPr>
            <a:r>
              <a:rPr lang="en"/>
              <a:t>Zones</a:t>
            </a:r>
          </a:p>
        </p:txBody>
      </p:sp>
      <p:sp>
        <p:nvSpPr>
          <p:cNvPr id="1252" name="Shape 1252"/>
          <p:cNvSpPr txBox="1"/>
          <p:nvPr/>
        </p:nvSpPr>
        <p:spPr>
          <a:xfrm>
            <a:off x="197000" y="1445167"/>
            <a:ext cx="1578900" cy="312900"/>
          </a:xfrm>
          <a:prstGeom prst="rect">
            <a:avLst/>
          </a:prstGeom>
          <a:solidFill>
            <a:srgbClr val="A2D889">
              <a:alpha val="91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Endpoints</a:t>
            </a:r>
          </a:p>
        </p:txBody>
      </p:sp>
      <p:sp>
        <p:nvSpPr>
          <p:cNvPr id="1253" name="Shape 1253"/>
          <p:cNvSpPr txBox="1"/>
          <p:nvPr/>
        </p:nvSpPr>
        <p:spPr>
          <a:xfrm>
            <a:off x="3403750" y="4449075"/>
            <a:ext cx="865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collects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metrics</a:t>
            </a:r>
          </a:p>
        </p:txBody>
      </p:sp>
      <p:sp>
        <p:nvSpPr>
          <p:cNvPr id="1254" name="Shape 1254"/>
          <p:cNvSpPr txBox="1"/>
          <p:nvPr/>
        </p:nvSpPr>
        <p:spPr>
          <a:xfrm>
            <a:off x="4470550" y="4449075"/>
            <a:ext cx="865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collects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metrics</a:t>
            </a:r>
          </a:p>
        </p:txBody>
      </p:sp>
      <p:sp>
        <p:nvSpPr>
          <p:cNvPr id="1255" name="Shape 12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Shape 1260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Middle Layer - InfluxDB internals</a:t>
            </a:r>
          </a:p>
        </p:txBody>
      </p:sp>
      <p:sp>
        <p:nvSpPr>
          <p:cNvPr id="1261" name="Shape 1261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Shape 1262"/>
          <p:cNvSpPr/>
          <p:nvPr/>
        </p:nvSpPr>
        <p:spPr>
          <a:xfrm>
            <a:off x="506436" y="1838813"/>
            <a:ext cx="214800" cy="209400"/>
          </a:xfrm>
          <a:prstGeom prst="ellipse">
            <a:avLst/>
          </a:prstGeom>
          <a:solidFill>
            <a:srgbClr val="60A4E2">
              <a:alpha val="707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63" name="Shape 1263"/>
          <p:cNvCxnSpPr/>
          <p:nvPr/>
        </p:nvCxnSpPr>
        <p:spPr>
          <a:xfrm>
            <a:off x="403924" y="2743384"/>
            <a:ext cx="3226499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64" name="Shape 1264"/>
          <p:cNvSpPr txBox="1"/>
          <p:nvPr/>
        </p:nvSpPr>
        <p:spPr>
          <a:xfrm>
            <a:off x="3630670" y="2600984"/>
            <a:ext cx="5604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Time</a:t>
            </a:r>
          </a:p>
        </p:txBody>
      </p:sp>
      <p:sp>
        <p:nvSpPr>
          <p:cNvPr id="1265" name="Shape 1265"/>
          <p:cNvSpPr/>
          <p:nvPr/>
        </p:nvSpPr>
        <p:spPr>
          <a:xfrm>
            <a:off x="952071" y="1793931"/>
            <a:ext cx="214800" cy="209400"/>
          </a:xfrm>
          <a:prstGeom prst="ellipse">
            <a:avLst/>
          </a:prstGeom>
          <a:solidFill>
            <a:srgbClr val="60A4E2">
              <a:alpha val="707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6" name="Shape 1266"/>
          <p:cNvSpPr/>
          <p:nvPr/>
        </p:nvSpPr>
        <p:spPr>
          <a:xfrm>
            <a:off x="1387092" y="2008829"/>
            <a:ext cx="214800" cy="209400"/>
          </a:xfrm>
          <a:prstGeom prst="ellipse">
            <a:avLst/>
          </a:prstGeom>
          <a:solidFill>
            <a:srgbClr val="60A4E2">
              <a:alpha val="707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7" name="Shape 1267"/>
          <p:cNvSpPr/>
          <p:nvPr/>
        </p:nvSpPr>
        <p:spPr>
          <a:xfrm>
            <a:off x="1842483" y="2077616"/>
            <a:ext cx="214800" cy="209400"/>
          </a:xfrm>
          <a:prstGeom prst="ellipse">
            <a:avLst/>
          </a:prstGeom>
          <a:solidFill>
            <a:srgbClr val="60A4E2">
              <a:alpha val="707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8" name="Shape 1268"/>
          <p:cNvSpPr/>
          <p:nvPr/>
        </p:nvSpPr>
        <p:spPr>
          <a:xfrm>
            <a:off x="2335523" y="1715633"/>
            <a:ext cx="214800" cy="209400"/>
          </a:xfrm>
          <a:prstGeom prst="ellipse">
            <a:avLst/>
          </a:prstGeom>
          <a:solidFill>
            <a:srgbClr val="60A4E2">
              <a:alpha val="707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9" name="Shape 1269"/>
          <p:cNvSpPr/>
          <p:nvPr/>
        </p:nvSpPr>
        <p:spPr>
          <a:xfrm>
            <a:off x="2867200" y="1815884"/>
            <a:ext cx="214800" cy="209400"/>
          </a:xfrm>
          <a:prstGeom prst="ellipse">
            <a:avLst/>
          </a:prstGeom>
          <a:solidFill>
            <a:srgbClr val="60A4E2">
              <a:alpha val="707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0" name="Shape 1270"/>
          <p:cNvSpPr/>
          <p:nvPr/>
        </p:nvSpPr>
        <p:spPr>
          <a:xfrm>
            <a:off x="763571" y="2183600"/>
            <a:ext cx="214799" cy="209400"/>
          </a:xfrm>
          <a:prstGeom prst="ellipse">
            <a:avLst/>
          </a:prstGeom>
          <a:solidFill>
            <a:srgbClr val="60A4E2">
              <a:alpha val="707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1" name="Shape 1271"/>
          <p:cNvSpPr/>
          <p:nvPr/>
        </p:nvSpPr>
        <p:spPr>
          <a:xfrm>
            <a:off x="1168593" y="1351696"/>
            <a:ext cx="214800" cy="209400"/>
          </a:xfrm>
          <a:prstGeom prst="ellipse">
            <a:avLst/>
          </a:prstGeom>
          <a:solidFill>
            <a:srgbClr val="60A4E2">
              <a:alpha val="707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2" name="Shape 1272"/>
          <p:cNvSpPr/>
          <p:nvPr/>
        </p:nvSpPr>
        <p:spPr>
          <a:xfrm>
            <a:off x="1615217" y="1567570"/>
            <a:ext cx="214800" cy="209399"/>
          </a:xfrm>
          <a:prstGeom prst="ellipse">
            <a:avLst/>
          </a:prstGeom>
          <a:solidFill>
            <a:srgbClr val="60A4E2">
              <a:alpha val="707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3" name="Shape 1273"/>
          <p:cNvSpPr/>
          <p:nvPr/>
        </p:nvSpPr>
        <p:spPr>
          <a:xfrm>
            <a:off x="2149859" y="2353615"/>
            <a:ext cx="214800" cy="209400"/>
          </a:xfrm>
          <a:prstGeom prst="ellipse">
            <a:avLst/>
          </a:prstGeom>
          <a:solidFill>
            <a:srgbClr val="60A4E2">
              <a:alpha val="707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4" name="Shape 1274"/>
          <p:cNvSpPr/>
          <p:nvPr/>
        </p:nvSpPr>
        <p:spPr>
          <a:xfrm>
            <a:off x="2597472" y="1261933"/>
            <a:ext cx="214800" cy="209400"/>
          </a:xfrm>
          <a:prstGeom prst="ellipse">
            <a:avLst/>
          </a:prstGeom>
          <a:solidFill>
            <a:srgbClr val="60A4E2">
              <a:alpha val="707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5" name="Shape 1275"/>
          <p:cNvSpPr/>
          <p:nvPr/>
        </p:nvSpPr>
        <p:spPr>
          <a:xfrm>
            <a:off x="3278024" y="1448168"/>
            <a:ext cx="214800" cy="209400"/>
          </a:xfrm>
          <a:prstGeom prst="ellipse">
            <a:avLst/>
          </a:prstGeom>
          <a:solidFill>
            <a:srgbClr val="60A4E2">
              <a:alpha val="707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6" name="Shape 1276"/>
          <p:cNvSpPr/>
          <p:nvPr/>
        </p:nvSpPr>
        <p:spPr>
          <a:xfrm>
            <a:off x="3090512" y="2183600"/>
            <a:ext cx="214800" cy="209400"/>
          </a:xfrm>
          <a:prstGeom prst="ellipse">
            <a:avLst/>
          </a:prstGeom>
          <a:solidFill>
            <a:srgbClr val="60A4E2">
              <a:alpha val="707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7" name="Shape 1277"/>
          <p:cNvSpPr/>
          <p:nvPr/>
        </p:nvSpPr>
        <p:spPr>
          <a:xfrm>
            <a:off x="1842483" y="2077616"/>
            <a:ext cx="214800" cy="209400"/>
          </a:xfrm>
          <a:prstGeom prst="ellipse">
            <a:avLst/>
          </a:prstGeom>
          <a:solidFill>
            <a:srgbClr val="D64426">
              <a:alpha val="74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8" name="Shape 1278"/>
          <p:cNvSpPr/>
          <p:nvPr/>
        </p:nvSpPr>
        <p:spPr>
          <a:xfrm>
            <a:off x="419281" y="1099939"/>
            <a:ext cx="3666900" cy="1606500"/>
          </a:xfrm>
          <a:prstGeom prst="ellipse">
            <a:avLst/>
          </a:prstGeom>
          <a:noFill/>
          <a:ln cap="flat" cmpd="sng" w="9525">
            <a:solidFill>
              <a:srgbClr val="D64426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79" name="Shape 1279"/>
          <p:cNvCxnSpPr/>
          <p:nvPr/>
        </p:nvCxnSpPr>
        <p:spPr>
          <a:xfrm flipH="1">
            <a:off x="1647658" y="2284865"/>
            <a:ext cx="242400" cy="633600"/>
          </a:xfrm>
          <a:prstGeom prst="straightConnector1">
            <a:avLst/>
          </a:prstGeom>
          <a:noFill/>
          <a:ln cap="flat" cmpd="sng" w="9525">
            <a:solidFill>
              <a:srgbClr val="D64426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1280" name="Shape 1280"/>
          <p:cNvSpPr txBox="1"/>
          <p:nvPr/>
        </p:nvSpPr>
        <p:spPr>
          <a:xfrm>
            <a:off x="1070221" y="2921245"/>
            <a:ext cx="1154999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point</a:t>
            </a:r>
          </a:p>
        </p:txBody>
      </p:sp>
      <p:cxnSp>
        <p:nvCxnSpPr>
          <p:cNvPr id="1281" name="Shape 1281"/>
          <p:cNvCxnSpPr/>
          <p:nvPr/>
        </p:nvCxnSpPr>
        <p:spPr>
          <a:xfrm rot="10800000">
            <a:off x="2832960" y="2657781"/>
            <a:ext cx="161400" cy="371400"/>
          </a:xfrm>
          <a:prstGeom prst="straightConnector1">
            <a:avLst/>
          </a:prstGeom>
          <a:noFill/>
          <a:ln cap="flat" cmpd="sng" w="9525">
            <a:solidFill>
              <a:srgbClr val="D64426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282" name="Shape 1282"/>
          <p:cNvSpPr txBox="1"/>
          <p:nvPr/>
        </p:nvSpPr>
        <p:spPr>
          <a:xfrm>
            <a:off x="2416875" y="3006250"/>
            <a:ext cx="14337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Time series</a:t>
            </a:r>
          </a:p>
        </p:txBody>
      </p:sp>
      <p:grpSp>
        <p:nvGrpSpPr>
          <p:cNvPr id="1283" name="Shape 1283"/>
          <p:cNvGrpSpPr/>
          <p:nvPr/>
        </p:nvGrpSpPr>
        <p:grpSpPr>
          <a:xfrm>
            <a:off x="4424771" y="812100"/>
            <a:ext cx="4094458" cy="3553824"/>
            <a:chOff x="4590118" y="1104425"/>
            <a:chExt cx="4200306" cy="3553824"/>
          </a:xfrm>
        </p:grpSpPr>
        <p:sp>
          <p:nvSpPr>
            <p:cNvPr id="1284" name="Shape 1284"/>
            <p:cNvSpPr txBox="1"/>
            <p:nvPr/>
          </p:nvSpPr>
          <p:spPr>
            <a:xfrm>
              <a:off x="4590118" y="1408650"/>
              <a:ext cx="4200299" cy="324960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{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186DB1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b="1" lang="en" sz="1200">
                  <a:solidFill>
                    <a:srgbClr val="186DB1"/>
                  </a:solidFill>
                  <a:latin typeface="Consolas"/>
                  <a:ea typeface="Consolas"/>
                  <a:cs typeface="Consolas"/>
                  <a:sym typeface="Consolas"/>
                </a:rPr>
                <a:t>"database"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: "performance_metrics", 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b="1" lang="en" sz="1200">
                  <a:solidFill>
                    <a:srgbClr val="186DB1"/>
                  </a:solidFill>
                  <a:latin typeface="Consolas"/>
                  <a:ea typeface="Consolas"/>
                  <a:cs typeface="Consolas"/>
                  <a:sym typeface="Consolas"/>
                </a:rPr>
                <a:t>"retentionPolicy"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: "one_day",</a:t>
              </a:r>
              <a:br>
                <a:rPr lang="en" sz="120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b="1" lang="en" sz="1200">
                  <a:solidFill>
                    <a:srgbClr val="186DB1"/>
                  </a:solidFill>
                  <a:latin typeface="Consolas"/>
                  <a:ea typeface="Consolas"/>
                  <a:cs typeface="Consolas"/>
                  <a:sym typeface="Consolas"/>
                </a:rPr>
                <a:t>"points"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: [{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186DB1"/>
                  </a:solidFill>
                  <a:latin typeface="Consolas"/>
                  <a:ea typeface="Consolas"/>
                  <a:cs typeface="Consolas"/>
                  <a:sym typeface="Consolas"/>
                </a:rPr>
                <a:t>     </a:t>
              </a:r>
              <a:r>
                <a:rPr b="1" lang="en" sz="1200">
                  <a:solidFill>
                    <a:srgbClr val="186DB1"/>
                  </a:solidFill>
                  <a:latin typeface="Consolas"/>
                  <a:ea typeface="Consolas"/>
                  <a:cs typeface="Consolas"/>
                  <a:sym typeface="Consolas"/>
                </a:rPr>
                <a:t>"name"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: "disk",</a:t>
              </a:r>
              <a:br>
                <a:rPr lang="en" sz="120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   </a:t>
              </a:r>
              <a:r>
                <a:rPr b="1" lang="en" sz="1200">
                  <a:solidFill>
                    <a:srgbClr val="186DB1"/>
                  </a:solidFill>
                  <a:latin typeface="Consolas"/>
                  <a:ea typeface="Consolas"/>
                  <a:cs typeface="Consolas"/>
                  <a:sym typeface="Consolas"/>
                </a:rPr>
                <a:t>"tags"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: {</a:t>
              </a:r>
            </a:p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       "</a:t>
              </a: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server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": "Debian-Server-1", </a:t>
              </a:r>
            </a:p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       "</a:t>
              </a:r>
              <a:r>
                <a:rPr b="1" lang="en" sz="1200">
                  <a:latin typeface="Consolas"/>
                  <a:ea typeface="Consolas"/>
                  <a:cs typeface="Consolas"/>
                  <a:sym typeface="Consolas"/>
                </a:rPr>
                <a:t>unit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": "1"</a:t>
              </a:r>
            </a:p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   },</a:t>
              </a:r>
              <a:br>
                <a:rPr lang="en" sz="120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   </a:t>
              </a:r>
              <a:r>
                <a:rPr b="1" lang="en" sz="1200">
                  <a:solidFill>
                    <a:srgbClr val="186DB1"/>
                  </a:solidFill>
                  <a:latin typeface="Consolas"/>
                  <a:ea typeface="Consolas"/>
                  <a:cs typeface="Consolas"/>
                  <a:sym typeface="Consolas"/>
                </a:rPr>
                <a:t>"timestamp"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: "2015-03-16T01:02:26.234Z",</a:t>
              </a:r>
              <a:br>
                <a:rPr lang="en" sz="120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   </a:t>
              </a:r>
              <a:r>
                <a:rPr b="1" lang="en" sz="1200">
                  <a:solidFill>
                    <a:srgbClr val="186DB1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b="1" lang="en" sz="1200">
                  <a:solidFill>
                    <a:srgbClr val="15609D"/>
                  </a:solidFill>
                  <a:latin typeface="Consolas"/>
                  <a:ea typeface="Consolas"/>
                  <a:cs typeface="Consolas"/>
                  <a:sym typeface="Consolas"/>
                </a:rPr>
                <a:t>fields"</a:t>
              </a: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: {</a:t>
              </a:r>
            </a:p>
            <a:p>
              <a:pPr lvl="0" rtl="0"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   "</a:t>
              </a:r>
              <a:r>
                <a:rPr b="1"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total_capacity</a:t>
              </a:r>
              <a:r>
                <a:rPr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": "50GB", </a:t>
              </a:r>
            </a:p>
            <a:p>
              <a:pPr indent="387350" lvl="0" rtl="0"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"</a:t>
              </a:r>
              <a:r>
                <a:rPr b="1"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disk_used_pct</a:t>
              </a:r>
              <a:r>
                <a:rPr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": 40, </a:t>
              </a:r>
            </a:p>
            <a:p>
              <a:pPr indent="387350" lvl="0" rtl="0"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"</a:t>
              </a:r>
              <a:r>
                <a:rPr b="1"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disk_free_pct</a:t>
              </a:r>
              <a:r>
                <a:rPr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": 60</a:t>
              </a:r>
            </a:p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    }</a:t>
              </a:r>
            </a:p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  }]</a:t>
              </a:r>
            </a:p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</a:p>
          </p:txBody>
        </p:sp>
        <p:sp>
          <p:nvSpPr>
            <p:cNvPr id="1285" name="Shape 1285"/>
            <p:cNvSpPr/>
            <p:nvPr/>
          </p:nvSpPr>
          <p:spPr>
            <a:xfrm>
              <a:off x="4590125" y="1104425"/>
              <a:ext cx="4200300" cy="308700"/>
            </a:xfrm>
            <a:prstGeom prst="rect">
              <a:avLst/>
            </a:prstGeom>
            <a:solidFill>
              <a:srgbClr val="51616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sz="1300">
                  <a:solidFill>
                    <a:srgbClr val="F3F3F3"/>
                  </a:solidFill>
                  <a:latin typeface="Consolas"/>
                  <a:ea typeface="Consolas"/>
                  <a:cs typeface="Consolas"/>
                  <a:sym typeface="Consolas"/>
                </a:rPr>
                <a:t>HTTP GET http://influx-host:8086/query?</a:t>
              </a:r>
            </a:p>
          </p:txBody>
        </p:sp>
      </p:grpSp>
      <p:grpSp>
        <p:nvGrpSpPr>
          <p:cNvPr id="1286" name="Shape 1286"/>
          <p:cNvGrpSpPr/>
          <p:nvPr/>
        </p:nvGrpSpPr>
        <p:grpSpPr>
          <a:xfrm>
            <a:off x="6359209" y="1827967"/>
            <a:ext cx="1967828" cy="399000"/>
            <a:chOff x="6695268" y="2166406"/>
            <a:chExt cx="2018700" cy="399000"/>
          </a:xfrm>
        </p:grpSpPr>
        <p:cxnSp>
          <p:nvCxnSpPr>
            <p:cNvPr id="1287" name="Shape 1287"/>
            <p:cNvCxnSpPr/>
            <p:nvPr/>
          </p:nvCxnSpPr>
          <p:spPr>
            <a:xfrm flipH="1">
              <a:off x="6695268" y="2365906"/>
              <a:ext cx="783300" cy="300"/>
            </a:xfrm>
            <a:prstGeom prst="straightConnector1">
              <a:avLst/>
            </a:prstGeom>
            <a:noFill/>
            <a:ln cap="flat" cmpd="sng" w="9525">
              <a:solidFill>
                <a:srgbClr val="4CAF5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288" name="Shape 1288"/>
            <p:cNvSpPr txBox="1"/>
            <p:nvPr/>
          </p:nvSpPr>
          <p:spPr>
            <a:xfrm>
              <a:off x="7478568" y="2166406"/>
              <a:ext cx="1235400" cy="39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4CAF50"/>
                  </a:solidFill>
                  <a:latin typeface="Consolas"/>
                  <a:ea typeface="Consolas"/>
                  <a:cs typeface="Consolas"/>
                  <a:sym typeface="Consolas"/>
                </a:rPr>
                <a:t>Measurement</a:t>
              </a:r>
            </a:p>
          </p:txBody>
        </p:sp>
      </p:grpSp>
      <p:grpSp>
        <p:nvGrpSpPr>
          <p:cNvPr id="1289" name="Shape 1289"/>
          <p:cNvGrpSpPr/>
          <p:nvPr/>
        </p:nvGrpSpPr>
        <p:grpSpPr>
          <a:xfrm>
            <a:off x="287133" y="3375540"/>
            <a:ext cx="3594600" cy="1496501"/>
            <a:chOff x="332625" y="3197359"/>
            <a:chExt cx="3594600" cy="1496501"/>
          </a:xfrm>
        </p:grpSpPr>
        <p:sp>
          <p:nvSpPr>
            <p:cNvPr id="1290" name="Shape 1290"/>
            <p:cNvSpPr txBox="1"/>
            <p:nvPr/>
          </p:nvSpPr>
          <p:spPr>
            <a:xfrm>
              <a:off x="332625" y="3449761"/>
              <a:ext cx="3594600" cy="124410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b="1" lang="en" sz="1300">
                  <a:latin typeface="Consolas"/>
                  <a:ea typeface="Consolas"/>
                  <a:cs typeface="Consolas"/>
                  <a:sym typeface="Consolas"/>
                </a:rPr>
                <a:t>SELECT</a:t>
              </a:r>
              <a:r>
                <a:rPr lang="en" sz="1300">
                  <a:latin typeface="Consolas"/>
                  <a:ea typeface="Consolas"/>
                  <a:cs typeface="Consolas"/>
                  <a:sym typeface="Consolas"/>
                </a:rPr>
                <a:t> * from </a:t>
              </a:r>
              <a:r>
                <a:rPr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" sz="1300">
                  <a:latin typeface="Consolas"/>
                  <a:ea typeface="Consolas"/>
                  <a:cs typeface="Consolas"/>
                  <a:sym typeface="Consolas"/>
                </a:rPr>
                <a:t>disk</a:t>
              </a:r>
              <a:r>
                <a:rPr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" sz="1300">
                  <a:latin typeface="Consolas"/>
                  <a:ea typeface="Consolas"/>
                  <a:cs typeface="Consolas"/>
                  <a:sym typeface="Consolas"/>
                </a:rPr>
                <a:t> </a:t>
              </a:r>
            </a:p>
            <a:p>
              <a:pPr lv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b="1" lang="en" sz="1300">
                  <a:latin typeface="Consolas"/>
                  <a:ea typeface="Consolas"/>
                  <a:cs typeface="Consolas"/>
                  <a:sym typeface="Consolas"/>
                </a:rPr>
                <a:t>WHERE</a:t>
              </a:r>
              <a:r>
                <a:rPr lang="en" sz="1300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" sz="1300">
                  <a:latin typeface="Consolas"/>
                  <a:ea typeface="Consolas"/>
                  <a:cs typeface="Consolas"/>
                  <a:sym typeface="Consolas"/>
                </a:rPr>
                <a:t>server</a:t>
              </a:r>
              <a:r>
                <a:rPr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" sz="1300">
                  <a:latin typeface="Consolas"/>
                  <a:ea typeface="Consolas"/>
                  <a:cs typeface="Consolas"/>
                  <a:sym typeface="Consolas"/>
                </a:rPr>
                <a:t> = </a:t>
              </a:r>
              <a:r>
                <a:rPr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" sz="1300">
                  <a:latin typeface="Consolas"/>
                  <a:ea typeface="Consolas"/>
                  <a:cs typeface="Consolas"/>
                  <a:sym typeface="Consolas"/>
                </a:rPr>
                <a:t>Debian-Server-1</a:t>
              </a:r>
              <a:r>
                <a:rPr lang="en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</a:p>
            <a:p>
              <a:pPr lv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b="1" lang="en" sz="1300">
                  <a:latin typeface="Consolas"/>
                  <a:ea typeface="Consolas"/>
                  <a:cs typeface="Consolas"/>
                  <a:sym typeface="Consolas"/>
                </a:rPr>
                <a:t>AND</a:t>
              </a:r>
              <a:r>
                <a:rPr lang="en" sz="1300">
                  <a:latin typeface="Consolas"/>
                  <a:ea typeface="Consolas"/>
                  <a:cs typeface="Consolas"/>
                  <a:sym typeface="Consolas"/>
                </a:rPr>
                <a:t> time &gt; now() - 1h</a:t>
              </a:r>
            </a:p>
            <a:p>
              <a:pPr lv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b="1" lang="en" sz="1300">
                  <a:latin typeface="Consolas"/>
                  <a:ea typeface="Consolas"/>
                  <a:cs typeface="Consolas"/>
                  <a:sym typeface="Consolas"/>
                </a:rPr>
                <a:t>ORDER BY </a:t>
              </a:r>
              <a:r>
                <a:rPr lang="en" sz="1300">
                  <a:latin typeface="Consolas"/>
                  <a:ea typeface="Consolas"/>
                  <a:cs typeface="Consolas"/>
                  <a:sym typeface="Consolas"/>
                </a:rPr>
                <a:t>time</a:t>
              </a:r>
              <a:r>
                <a:rPr b="1" lang="en" sz="1300">
                  <a:latin typeface="Consolas"/>
                  <a:ea typeface="Consolas"/>
                  <a:cs typeface="Consolas"/>
                  <a:sym typeface="Consolas"/>
                </a:rPr>
                <a:t> DESC</a:t>
              </a:r>
            </a:p>
          </p:txBody>
        </p:sp>
        <p:sp>
          <p:nvSpPr>
            <p:cNvPr id="1291" name="Shape 1291"/>
            <p:cNvSpPr/>
            <p:nvPr/>
          </p:nvSpPr>
          <p:spPr>
            <a:xfrm>
              <a:off x="336755" y="3197359"/>
              <a:ext cx="3587400" cy="249600"/>
            </a:xfrm>
            <a:prstGeom prst="rect">
              <a:avLst/>
            </a:prstGeom>
            <a:solidFill>
              <a:srgbClr val="51616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3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InfluxQL query example</a:t>
              </a:r>
            </a:p>
          </p:txBody>
        </p:sp>
      </p:grpSp>
      <p:grpSp>
        <p:nvGrpSpPr>
          <p:cNvPr id="1292" name="Shape 1292"/>
          <p:cNvGrpSpPr/>
          <p:nvPr/>
        </p:nvGrpSpPr>
        <p:grpSpPr>
          <a:xfrm>
            <a:off x="593238" y="2801803"/>
            <a:ext cx="260104" cy="60222"/>
            <a:chOff x="668125" y="2640044"/>
            <a:chExt cx="266254" cy="62400"/>
          </a:xfrm>
        </p:grpSpPr>
        <p:cxnSp>
          <p:nvCxnSpPr>
            <p:cNvPr id="1293" name="Shape 1293"/>
            <p:cNvCxnSpPr/>
            <p:nvPr/>
          </p:nvCxnSpPr>
          <p:spPr>
            <a:xfrm>
              <a:off x="668125" y="2672725"/>
              <a:ext cx="261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94" name="Shape 1294"/>
            <p:cNvCxnSpPr/>
            <p:nvPr/>
          </p:nvCxnSpPr>
          <p:spPr>
            <a:xfrm>
              <a:off x="671155" y="2640044"/>
              <a:ext cx="0" cy="6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95" name="Shape 1295"/>
            <p:cNvCxnSpPr/>
            <p:nvPr/>
          </p:nvCxnSpPr>
          <p:spPr>
            <a:xfrm>
              <a:off x="934379" y="2640044"/>
              <a:ext cx="0" cy="6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1296" name="Shape 1296"/>
          <p:cNvGrpSpPr/>
          <p:nvPr/>
        </p:nvGrpSpPr>
        <p:grpSpPr>
          <a:xfrm>
            <a:off x="879383" y="2801803"/>
            <a:ext cx="260104" cy="60222"/>
            <a:chOff x="668125" y="2640044"/>
            <a:chExt cx="266254" cy="62400"/>
          </a:xfrm>
        </p:grpSpPr>
        <p:cxnSp>
          <p:nvCxnSpPr>
            <p:cNvPr id="1297" name="Shape 1297"/>
            <p:cNvCxnSpPr/>
            <p:nvPr/>
          </p:nvCxnSpPr>
          <p:spPr>
            <a:xfrm>
              <a:off x="668125" y="2672725"/>
              <a:ext cx="261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98" name="Shape 1298"/>
            <p:cNvCxnSpPr/>
            <p:nvPr/>
          </p:nvCxnSpPr>
          <p:spPr>
            <a:xfrm>
              <a:off x="671155" y="2640044"/>
              <a:ext cx="0" cy="6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99" name="Shape 1299"/>
            <p:cNvCxnSpPr/>
            <p:nvPr/>
          </p:nvCxnSpPr>
          <p:spPr>
            <a:xfrm>
              <a:off x="934379" y="2640044"/>
              <a:ext cx="0" cy="6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1300" name="Shape 1300"/>
          <p:cNvGrpSpPr/>
          <p:nvPr/>
        </p:nvGrpSpPr>
        <p:grpSpPr>
          <a:xfrm>
            <a:off x="3181139" y="2801803"/>
            <a:ext cx="260104" cy="60222"/>
            <a:chOff x="668125" y="2640044"/>
            <a:chExt cx="266254" cy="62400"/>
          </a:xfrm>
        </p:grpSpPr>
        <p:cxnSp>
          <p:nvCxnSpPr>
            <p:cNvPr id="1301" name="Shape 1301"/>
            <p:cNvCxnSpPr/>
            <p:nvPr/>
          </p:nvCxnSpPr>
          <p:spPr>
            <a:xfrm>
              <a:off x="668125" y="2672725"/>
              <a:ext cx="261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302" name="Shape 1302"/>
            <p:cNvCxnSpPr/>
            <p:nvPr/>
          </p:nvCxnSpPr>
          <p:spPr>
            <a:xfrm>
              <a:off x="671155" y="2640044"/>
              <a:ext cx="0" cy="6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303" name="Shape 1303"/>
            <p:cNvCxnSpPr/>
            <p:nvPr/>
          </p:nvCxnSpPr>
          <p:spPr>
            <a:xfrm>
              <a:off x="934379" y="2640044"/>
              <a:ext cx="0" cy="6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1304" name="Shape 1304"/>
          <p:cNvGrpSpPr/>
          <p:nvPr/>
        </p:nvGrpSpPr>
        <p:grpSpPr>
          <a:xfrm>
            <a:off x="6959620" y="3538856"/>
            <a:ext cx="1626843" cy="593100"/>
            <a:chOff x="7038100" y="3812975"/>
            <a:chExt cx="1668900" cy="593100"/>
          </a:xfrm>
        </p:grpSpPr>
        <p:cxnSp>
          <p:nvCxnSpPr>
            <p:cNvPr id="1305" name="Shape 1305"/>
            <p:cNvCxnSpPr>
              <a:stCxn id="1306" idx="1"/>
            </p:cNvCxnSpPr>
            <p:nvPr/>
          </p:nvCxnSpPr>
          <p:spPr>
            <a:xfrm rot="10800000">
              <a:off x="7038100" y="3812975"/>
              <a:ext cx="628500" cy="393600"/>
            </a:xfrm>
            <a:prstGeom prst="straightConnector1">
              <a:avLst/>
            </a:prstGeom>
            <a:noFill/>
            <a:ln cap="flat" cmpd="sng" w="9525">
              <a:solidFill>
                <a:srgbClr val="4CAF5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306" name="Shape 1306"/>
            <p:cNvSpPr txBox="1"/>
            <p:nvPr/>
          </p:nvSpPr>
          <p:spPr>
            <a:xfrm>
              <a:off x="7666600" y="4007075"/>
              <a:ext cx="1040400" cy="39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4CAF50"/>
                  </a:solidFill>
                  <a:latin typeface="Consolas"/>
                  <a:ea typeface="Consolas"/>
                  <a:cs typeface="Consolas"/>
                  <a:sym typeface="Consolas"/>
                </a:rPr>
                <a:t>Field set</a:t>
              </a:r>
            </a:p>
          </p:txBody>
        </p:sp>
      </p:grpSp>
      <p:grpSp>
        <p:nvGrpSpPr>
          <p:cNvPr id="1307" name="Shape 1307"/>
          <p:cNvGrpSpPr/>
          <p:nvPr/>
        </p:nvGrpSpPr>
        <p:grpSpPr>
          <a:xfrm>
            <a:off x="3998053" y="2356748"/>
            <a:ext cx="1090508" cy="1193699"/>
            <a:chOff x="4152369" y="2630867"/>
            <a:chExt cx="1118700" cy="1193700"/>
          </a:xfrm>
        </p:grpSpPr>
        <p:cxnSp>
          <p:nvCxnSpPr>
            <p:cNvPr id="1308" name="Shape 1308"/>
            <p:cNvCxnSpPr>
              <a:stCxn id="1309" idx="0"/>
            </p:cNvCxnSpPr>
            <p:nvPr/>
          </p:nvCxnSpPr>
          <p:spPr>
            <a:xfrm flipH="1" rot="10800000">
              <a:off x="4550469" y="2630867"/>
              <a:ext cx="720600" cy="794700"/>
            </a:xfrm>
            <a:prstGeom prst="straightConnector1">
              <a:avLst/>
            </a:prstGeom>
            <a:noFill/>
            <a:ln cap="flat" cmpd="sng" w="9525">
              <a:solidFill>
                <a:srgbClr val="4CAF5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309" name="Shape 1309"/>
            <p:cNvSpPr txBox="1"/>
            <p:nvPr/>
          </p:nvSpPr>
          <p:spPr>
            <a:xfrm>
              <a:off x="4152369" y="3425567"/>
              <a:ext cx="796200" cy="39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4CAF50"/>
                  </a:solidFill>
                  <a:latin typeface="Consolas"/>
                  <a:ea typeface="Consolas"/>
                  <a:cs typeface="Consolas"/>
                  <a:sym typeface="Consolas"/>
                </a:rPr>
                <a:t>Tag </a:t>
              </a:r>
              <a:r>
                <a:rPr lang="en" sz="1200">
                  <a:solidFill>
                    <a:srgbClr val="4CAF50"/>
                  </a:solidFill>
                  <a:latin typeface="Consolas"/>
                  <a:ea typeface="Consolas"/>
                  <a:cs typeface="Consolas"/>
                  <a:sym typeface="Consolas"/>
                </a:rPr>
                <a:t>set</a:t>
              </a:r>
            </a:p>
          </p:txBody>
        </p:sp>
      </p:grpSp>
      <p:sp>
        <p:nvSpPr>
          <p:cNvPr id="1310" name="Shape 131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cxnSp>
        <p:nvCxnSpPr>
          <p:cNvPr id="1311" name="Shape 1311"/>
          <p:cNvCxnSpPr/>
          <p:nvPr/>
        </p:nvCxnSpPr>
        <p:spPr>
          <a:xfrm rot="10800000">
            <a:off x="393124" y="969283"/>
            <a:ext cx="10800" cy="17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12" name="Shape 1312"/>
          <p:cNvSpPr txBox="1"/>
          <p:nvPr/>
        </p:nvSpPr>
        <p:spPr>
          <a:xfrm>
            <a:off x="118165" y="716454"/>
            <a:ext cx="6576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Value</a:t>
            </a:r>
          </a:p>
        </p:txBody>
      </p:sp>
      <p:sp>
        <p:nvSpPr>
          <p:cNvPr id="1313" name="Shape 1313"/>
          <p:cNvSpPr txBox="1"/>
          <p:nvPr/>
        </p:nvSpPr>
        <p:spPr>
          <a:xfrm>
            <a:off x="4021275" y="4406864"/>
            <a:ext cx="4892400" cy="356400"/>
          </a:xfrm>
          <a:prstGeom prst="rect">
            <a:avLst/>
          </a:prstGeom>
          <a:solidFill>
            <a:srgbClr val="A8D08C">
              <a:alpha val="745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|measurement|,|tag_set| |field_set| |timestamp|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8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Shape 1318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Middle Layer - InfluxDB internals</a:t>
            </a:r>
          </a:p>
        </p:txBody>
      </p:sp>
      <p:sp>
        <p:nvSpPr>
          <p:cNvPr id="1319" name="Shape 1319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Shape 13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grpSp>
        <p:nvGrpSpPr>
          <p:cNvPr id="1321" name="Shape 1321"/>
          <p:cNvGrpSpPr/>
          <p:nvPr/>
        </p:nvGrpSpPr>
        <p:grpSpPr>
          <a:xfrm>
            <a:off x="4433756" y="1653838"/>
            <a:ext cx="4180200" cy="1588200"/>
            <a:chOff x="405025" y="1097900"/>
            <a:chExt cx="4180200" cy="1588200"/>
          </a:xfrm>
        </p:grpSpPr>
        <p:sp>
          <p:nvSpPr>
            <p:cNvPr id="1322" name="Shape 1322"/>
            <p:cNvSpPr/>
            <p:nvPr/>
          </p:nvSpPr>
          <p:spPr>
            <a:xfrm>
              <a:off x="405025" y="1097900"/>
              <a:ext cx="1602600" cy="1588200"/>
            </a:xfrm>
            <a:prstGeom prst="ellipse">
              <a:avLst/>
            </a:prstGeom>
            <a:solidFill>
              <a:srgbClr val="60A4E2">
                <a:alpha val="4846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Availability</a:t>
              </a:r>
            </a:p>
          </p:txBody>
        </p:sp>
        <p:sp>
          <p:nvSpPr>
            <p:cNvPr id="1323" name="Shape 1323"/>
            <p:cNvSpPr/>
            <p:nvPr/>
          </p:nvSpPr>
          <p:spPr>
            <a:xfrm>
              <a:off x="2919625" y="1097900"/>
              <a:ext cx="1665600" cy="1588200"/>
            </a:xfrm>
            <a:prstGeom prst="ellipse">
              <a:avLst/>
            </a:prstGeom>
            <a:solidFill>
              <a:srgbClr val="60A4E2">
                <a:alpha val="4846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/>
                <a:t>Consistency</a:t>
              </a:r>
            </a:p>
          </p:txBody>
        </p:sp>
        <p:sp>
          <p:nvSpPr>
            <p:cNvPr id="1324" name="Shape 1324"/>
            <p:cNvSpPr txBox="1"/>
            <p:nvPr/>
          </p:nvSpPr>
          <p:spPr>
            <a:xfrm>
              <a:off x="2254059" y="1638411"/>
              <a:ext cx="486900" cy="51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sz="1800">
                  <a:latin typeface="Montserrat"/>
                  <a:ea typeface="Montserrat"/>
                  <a:cs typeface="Montserrat"/>
                  <a:sym typeface="Montserrat"/>
                </a:rPr>
                <a:t>vs</a:t>
              </a:r>
            </a:p>
          </p:txBody>
        </p:sp>
      </p:grpSp>
      <p:grpSp>
        <p:nvGrpSpPr>
          <p:cNvPr id="1325" name="Shape 1325"/>
          <p:cNvGrpSpPr/>
          <p:nvPr/>
        </p:nvGrpSpPr>
        <p:grpSpPr>
          <a:xfrm>
            <a:off x="4433756" y="1660789"/>
            <a:ext cx="4180200" cy="1588200"/>
            <a:chOff x="405025" y="1097899"/>
            <a:chExt cx="4180200" cy="1588200"/>
          </a:xfrm>
        </p:grpSpPr>
        <p:sp>
          <p:nvSpPr>
            <p:cNvPr id="1326" name="Shape 1326"/>
            <p:cNvSpPr/>
            <p:nvPr/>
          </p:nvSpPr>
          <p:spPr>
            <a:xfrm>
              <a:off x="405025" y="1097899"/>
              <a:ext cx="1606200" cy="1588199"/>
            </a:xfrm>
            <a:prstGeom prst="ellipse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Availability</a:t>
              </a:r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919625" y="1097899"/>
              <a:ext cx="1665600" cy="1588199"/>
            </a:xfrm>
            <a:prstGeom prst="ellipse">
              <a:avLst/>
            </a:prstGeom>
            <a:solidFill>
              <a:srgbClr val="D64426">
                <a:alpha val="61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Consistency</a:t>
              </a:r>
            </a:p>
          </p:txBody>
        </p:sp>
      </p:grpSp>
      <p:sp>
        <p:nvSpPr>
          <p:cNvPr id="1328" name="Shape 1328"/>
          <p:cNvSpPr txBox="1"/>
          <p:nvPr/>
        </p:nvSpPr>
        <p:spPr>
          <a:xfrm>
            <a:off x="258425" y="1232275"/>
            <a:ext cx="4101000" cy="3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Updates and deletes are </a:t>
            </a: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rare</a:t>
            </a: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●"/>
            </a:pP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Chronological order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, recent timestamps</a:t>
            </a: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●"/>
            </a:pP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No duplicate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data is stored →  Improved conflict resolution</a:t>
            </a: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●"/>
            </a:pP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Aggregate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large data sets, don’t focus on single points</a:t>
            </a:r>
          </a:p>
          <a:p>
            <a:pPr indent="-330200" lvl="0" marL="45720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Efficient handling of complex time queries</a:t>
            </a:r>
          </a:p>
        </p:txBody>
      </p:sp>
      <p:sp>
        <p:nvSpPr>
          <p:cNvPr id="1329" name="Shape 1329"/>
          <p:cNvSpPr txBox="1"/>
          <p:nvPr/>
        </p:nvSpPr>
        <p:spPr>
          <a:xfrm>
            <a:off x="4813256" y="3514013"/>
            <a:ext cx="3421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“No one point is too important”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Shape 1334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Middle Layer - OntoMon Observer internals</a:t>
            </a:r>
          </a:p>
        </p:txBody>
      </p:sp>
      <p:sp>
        <p:nvSpPr>
          <p:cNvPr id="1335" name="Shape 1335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Shape 1336"/>
          <p:cNvSpPr/>
          <p:nvPr/>
        </p:nvSpPr>
        <p:spPr>
          <a:xfrm>
            <a:off x="208096" y="832876"/>
            <a:ext cx="8220300" cy="563400"/>
          </a:xfrm>
          <a:prstGeom prst="roundRect">
            <a:avLst>
              <a:gd fmla="val 16667" name="adj"/>
            </a:avLst>
          </a:prstGeom>
          <a:solidFill>
            <a:srgbClr val="548FC6">
              <a:alpha val="792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7" name="Shape 1337"/>
          <p:cNvSpPr/>
          <p:nvPr/>
        </p:nvSpPr>
        <p:spPr>
          <a:xfrm>
            <a:off x="2586121" y="938125"/>
            <a:ext cx="1202100" cy="563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Services.py</a:t>
            </a:r>
          </a:p>
        </p:txBody>
      </p:sp>
      <p:sp>
        <p:nvSpPr>
          <p:cNvPr id="1338" name="Shape 1338"/>
          <p:cNvSpPr/>
          <p:nvPr/>
        </p:nvSpPr>
        <p:spPr>
          <a:xfrm>
            <a:off x="406137" y="938125"/>
            <a:ext cx="1202100" cy="563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Observer.py</a:t>
            </a:r>
          </a:p>
        </p:txBody>
      </p:sp>
      <p:sp>
        <p:nvSpPr>
          <p:cNvPr id="1339" name="Shape 1339"/>
          <p:cNvSpPr/>
          <p:nvPr/>
        </p:nvSpPr>
        <p:spPr>
          <a:xfrm>
            <a:off x="4746521" y="938125"/>
            <a:ext cx="1202100" cy="563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Validator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.py</a:t>
            </a:r>
          </a:p>
        </p:txBody>
      </p:sp>
      <p:sp>
        <p:nvSpPr>
          <p:cNvPr id="1340" name="Shape 1340"/>
          <p:cNvSpPr/>
          <p:nvPr/>
        </p:nvSpPr>
        <p:spPr>
          <a:xfrm>
            <a:off x="6828721" y="938125"/>
            <a:ext cx="1349700" cy="563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Dispatcher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.py</a:t>
            </a:r>
          </a:p>
        </p:txBody>
      </p:sp>
      <p:cxnSp>
        <p:nvCxnSpPr>
          <p:cNvPr id="1341" name="Shape 1341"/>
          <p:cNvCxnSpPr>
            <a:stCxn id="1338" idx="2"/>
            <a:endCxn id="1342" idx="0"/>
          </p:cNvCxnSpPr>
          <p:nvPr/>
        </p:nvCxnSpPr>
        <p:spPr>
          <a:xfrm flipH="1">
            <a:off x="1005987" y="1501525"/>
            <a:ext cx="1200" cy="185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1343" name="Shape 1343"/>
          <p:cNvCxnSpPr>
            <a:stCxn id="1337" idx="2"/>
            <a:endCxn id="1344" idx="0"/>
          </p:cNvCxnSpPr>
          <p:nvPr/>
        </p:nvCxnSpPr>
        <p:spPr>
          <a:xfrm>
            <a:off x="3187171" y="1501525"/>
            <a:ext cx="7500" cy="18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1345" name="Shape 1345"/>
          <p:cNvCxnSpPr>
            <a:stCxn id="1339" idx="2"/>
            <a:endCxn id="1346" idx="0"/>
          </p:cNvCxnSpPr>
          <p:nvPr/>
        </p:nvCxnSpPr>
        <p:spPr>
          <a:xfrm>
            <a:off x="5347571" y="1501525"/>
            <a:ext cx="9300" cy="18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1347" name="Shape 1347"/>
          <p:cNvCxnSpPr>
            <a:stCxn id="1340" idx="2"/>
            <a:endCxn id="1348" idx="0"/>
          </p:cNvCxnSpPr>
          <p:nvPr/>
        </p:nvCxnSpPr>
        <p:spPr>
          <a:xfrm>
            <a:off x="7503571" y="1501525"/>
            <a:ext cx="22200" cy="18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triangle"/>
          </a:ln>
        </p:spPr>
      </p:cxnSp>
      <p:grpSp>
        <p:nvGrpSpPr>
          <p:cNvPr id="1349" name="Shape 1349"/>
          <p:cNvGrpSpPr/>
          <p:nvPr/>
        </p:nvGrpSpPr>
        <p:grpSpPr>
          <a:xfrm>
            <a:off x="4279984" y="3322625"/>
            <a:ext cx="2147700" cy="1779000"/>
            <a:chOff x="4365288" y="3107472"/>
            <a:chExt cx="2147700" cy="1779000"/>
          </a:xfrm>
        </p:grpSpPr>
        <p:sp>
          <p:nvSpPr>
            <p:cNvPr id="1346" name="Shape 1346"/>
            <p:cNvSpPr/>
            <p:nvPr/>
          </p:nvSpPr>
          <p:spPr>
            <a:xfrm>
              <a:off x="4492085" y="3107472"/>
              <a:ext cx="1899900" cy="1779000"/>
            </a:xfrm>
            <a:prstGeom prst="ellipse">
              <a:avLst/>
            </a:prstGeom>
            <a:solidFill>
              <a:srgbClr val="768CB1">
                <a:alpha val="42310"/>
              </a:srgbClr>
            </a:solidFill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0" name="Shape 1350"/>
            <p:cNvSpPr txBox="1"/>
            <p:nvPr/>
          </p:nvSpPr>
          <p:spPr>
            <a:xfrm>
              <a:off x="4365288" y="3406543"/>
              <a:ext cx="2147700" cy="124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Validates</a:t>
              </a:r>
              <a:r>
                <a:rPr lang="en" sz="1100">
                  <a:latin typeface="Montserrat Light"/>
                  <a:ea typeface="Montserrat Light"/>
                  <a:cs typeface="Montserrat Light"/>
                  <a:sym typeface="Montserrat Light"/>
                </a:rPr>
                <a:t> format of Update.json objects</a:t>
              </a:r>
            </a:p>
            <a:p>
              <a:pPr lvl="0" rt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100">
                  <a:latin typeface="Montserrat Light"/>
                  <a:ea typeface="Montserrat Light"/>
                  <a:cs typeface="Montserrat Light"/>
                  <a:sym typeface="Montserrat Light"/>
                </a:rPr>
                <a:t>Uses </a:t>
              </a: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regular expressions </a:t>
              </a:r>
              <a:r>
                <a:rPr lang="en" sz="1100">
                  <a:latin typeface="Montserrat Light"/>
                  <a:ea typeface="Montserrat Light"/>
                  <a:cs typeface="Montserrat Light"/>
                  <a:sym typeface="Montserrat Light"/>
                </a:rPr>
                <a:t>to check uuid, timestamp </a:t>
              </a:r>
            </a:p>
            <a:p>
              <a:pPr lvl="0" rt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100">
                  <a:latin typeface="Montserrat Light"/>
                  <a:ea typeface="Montserrat Light"/>
                  <a:cs typeface="Montserrat Light"/>
                  <a:sym typeface="Montserrat Light"/>
                </a:rPr>
                <a:t>and state values</a:t>
              </a:r>
            </a:p>
          </p:txBody>
        </p:sp>
      </p:grpSp>
      <p:grpSp>
        <p:nvGrpSpPr>
          <p:cNvPr id="1351" name="Shape 1351"/>
          <p:cNvGrpSpPr/>
          <p:nvPr/>
        </p:nvGrpSpPr>
        <p:grpSpPr>
          <a:xfrm>
            <a:off x="6443600" y="3310777"/>
            <a:ext cx="2147700" cy="1779000"/>
            <a:chOff x="6519800" y="3095625"/>
            <a:chExt cx="2147700" cy="1779000"/>
          </a:xfrm>
        </p:grpSpPr>
        <p:sp>
          <p:nvSpPr>
            <p:cNvPr id="1348" name="Shape 1348"/>
            <p:cNvSpPr/>
            <p:nvPr/>
          </p:nvSpPr>
          <p:spPr>
            <a:xfrm>
              <a:off x="6609831" y="3095625"/>
              <a:ext cx="1984500" cy="1779000"/>
            </a:xfrm>
            <a:prstGeom prst="ellipse">
              <a:avLst/>
            </a:prstGeom>
            <a:solidFill>
              <a:srgbClr val="768CB1">
                <a:alpha val="42310"/>
              </a:srgbClr>
            </a:solidFill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2" name="Shape 1352"/>
            <p:cNvSpPr txBox="1"/>
            <p:nvPr/>
          </p:nvSpPr>
          <p:spPr>
            <a:xfrm>
              <a:off x="6519800" y="3357645"/>
              <a:ext cx="2147700" cy="124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HTTP</a:t>
              </a:r>
              <a:r>
                <a:rPr lang="en" sz="1100">
                  <a:latin typeface="Montserrat Light"/>
                  <a:ea typeface="Montserrat Light"/>
                  <a:cs typeface="Montserrat Light"/>
                  <a:sym typeface="Montserrat Light"/>
                </a:rPr>
                <a:t> module</a:t>
              </a:r>
            </a:p>
            <a:p>
              <a:pPr lvl="0" rt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GETs</a:t>
              </a:r>
              <a:r>
                <a:rPr lang="en" sz="1100">
                  <a:latin typeface="Montserrat Light"/>
                  <a:ea typeface="Montserrat Light"/>
                  <a:cs typeface="Montserrat Light"/>
                  <a:sym typeface="Montserrat Light"/>
                </a:rPr>
                <a:t> Ontology.json from OntoMon Server</a:t>
              </a:r>
            </a:p>
            <a:p>
              <a:pPr lvl="0" rt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POSTs</a:t>
              </a:r>
              <a:r>
                <a:rPr lang="en" sz="1100">
                  <a:latin typeface="Montserrat Light"/>
                  <a:ea typeface="Montserrat Light"/>
                  <a:cs typeface="Montserrat Light"/>
                  <a:sym typeface="Montserrat Light"/>
                </a:rPr>
                <a:t> Update.json objects to the OntoMon Server</a:t>
              </a:r>
            </a:p>
          </p:txBody>
        </p:sp>
      </p:grpSp>
      <p:grpSp>
        <p:nvGrpSpPr>
          <p:cNvPr id="1353" name="Shape 1353"/>
          <p:cNvGrpSpPr/>
          <p:nvPr/>
        </p:nvGrpSpPr>
        <p:grpSpPr>
          <a:xfrm>
            <a:off x="2154243" y="3332402"/>
            <a:ext cx="2070900" cy="1779000"/>
            <a:chOff x="2239546" y="3117249"/>
            <a:chExt cx="2070900" cy="1779000"/>
          </a:xfrm>
        </p:grpSpPr>
        <p:sp>
          <p:nvSpPr>
            <p:cNvPr id="1344" name="Shape 1344"/>
            <p:cNvSpPr/>
            <p:nvPr/>
          </p:nvSpPr>
          <p:spPr>
            <a:xfrm>
              <a:off x="2346743" y="3117249"/>
              <a:ext cx="1866300" cy="1779000"/>
            </a:xfrm>
            <a:prstGeom prst="ellipse">
              <a:avLst/>
            </a:prstGeom>
            <a:solidFill>
              <a:srgbClr val="768CB1">
                <a:alpha val="42310"/>
              </a:srgbClr>
            </a:solidFill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4" name="Shape 1354"/>
            <p:cNvSpPr txBox="1"/>
            <p:nvPr/>
          </p:nvSpPr>
          <p:spPr>
            <a:xfrm>
              <a:off x="2239546" y="3434714"/>
              <a:ext cx="2070900" cy="124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100">
                  <a:latin typeface="Montserrat Light"/>
                  <a:ea typeface="Montserrat Light"/>
                  <a:cs typeface="Montserrat Light"/>
                  <a:sym typeface="Montserrat Light"/>
                </a:rPr>
                <a:t>Defines </a:t>
              </a: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asset-specific </a:t>
              </a:r>
              <a:r>
                <a:rPr lang="en" sz="1100">
                  <a:latin typeface="Montserrat Light"/>
                  <a:ea typeface="Montserrat Light"/>
                  <a:cs typeface="Montserrat Light"/>
                  <a:sym typeface="Montserrat Light"/>
                </a:rPr>
                <a:t>monitoring </a:t>
              </a: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services</a:t>
              </a:r>
            </a:p>
            <a:p>
              <a:pPr lvl="0" rt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100">
                  <a:latin typeface="Montserrat Light"/>
                  <a:ea typeface="Montserrat Light"/>
                  <a:cs typeface="Montserrat Light"/>
                  <a:sym typeface="Montserrat Light"/>
                </a:rPr>
                <a:t>Queries and  parses </a:t>
              </a:r>
            </a:p>
            <a:p>
              <a:pPr lvl="0" rt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100">
                  <a:latin typeface="Montserrat Light"/>
                  <a:ea typeface="Montserrat Light"/>
                  <a:cs typeface="Montserrat Light"/>
                  <a:sym typeface="Montserrat Light"/>
                </a:rPr>
                <a:t> time-series data</a:t>
              </a:r>
            </a:p>
            <a:p>
              <a:pPr lvl="0" rt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100">
                  <a:latin typeface="Montserrat Light"/>
                  <a:ea typeface="Montserrat Light"/>
                  <a:cs typeface="Montserrat Light"/>
                  <a:sym typeface="Montserrat Light"/>
                </a:rPr>
                <a:t>Applies </a:t>
              </a: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threshold-</a:t>
              </a:r>
            </a:p>
            <a:p>
              <a:pPr lvl="0" rt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based</a:t>
              </a:r>
              <a:r>
                <a:rPr lang="en" sz="1100">
                  <a:latin typeface="Montserrat Light"/>
                  <a:ea typeface="Montserrat Light"/>
                  <a:cs typeface="Montserrat Light"/>
                  <a:sym typeface="Montserrat Light"/>
                </a:rPr>
                <a:t> checks</a:t>
              </a:r>
            </a:p>
          </p:txBody>
        </p:sp>
      </p:grpSp>
      <p:grpSp>
        <p:nvGrpSpPr>
          <p:cNvPr id="1355" name="Shape 1355"/>
          <p:cNvGrpSpPr/>
          <p:nvPr/>
        </p:nvGrpSpPr>
        <p:grpSpPr>
          <a:xfrm>
            <a:off x="-71828" y="3360929"/>
            <a:ext cx="2147700" cy="1748757"/>
            <a:chOff x="33020" y="3146200"/>
            <a:chExt cx="2147700" cy="1779000"/>
          </a:xfrm>
        </p:grpSpPr>
        <p:sp>
          <p:nvSpPr>
            <p:cNvPr id="1342" name="Shape 1342"/>
            <p:cNvSpPr/>
            <p:nvPr/>
          </p:nvSpPr>
          <p:spPr>
            <a:xfrm>
              <a:off x="177718" y="3146200"/>
              <a:ext cx="1866300" cy="1779000"/>
            </a:xfrm>
            <a:prstGeom prst="ellipse">
              <a:avLst/>
            </a:prstGeom>
            <a:solidFill>
              <a:srgbClr val="768CB1">
                <a:alpha val="42310"/>
              </a:srgbClr>
            </a:solidFill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6" name="Shape 1356"/>
            <p:cNvSpPr txBox="1"/>
            <p:nvPr/>
          </p:nvSpPr>
          <p:spPr>
            <a:xfrm>
              <a:off x="33020" y="3455442"/>
              <a:ext cx="2147700" cy="124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Driver</a:t>
              </a:r>
              <a:r>
                <a:rPr lang="en" sz="1100">
                  <a:latin typeface="Montserrat Light"/>
                  <a:ea typeface="Montserrat Light"/>
                  <a:cs typeface="Montserrat Light"/>
                  <a:sym typeface="Montserrat Light"/>
                </a:rPr>
                <a:t> module</a:t>
              </a:r>
            </a:p>
            <a:p>
              <a:pPr lv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100">
                  <a:latin typeface="Montserrat Light"/>
                  <a:ea typeface="Montserrat Light"/>
                  <a:cs typeface="Montserrat Light"/>
                  <a:sym typeface="Montserrat Light"/>
                </a:rPr>
                <a:t>Defines </a:t>
              </a: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CLI args</a:t>
              </a:r>
            </a:p>
            <a:p>
              <a:pPr lv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100">
                  <a:latin typeface="Montserrat Light"/>
                  <a:ea typeface="Montserrat Light"/>
                  <a:cs typeface="Montserrat Light"/>
                  <a:sym typeface="Montserrat Light"/>
                </a:rPr>
                <a:t>Checks OntoMon  status</a:t>
              </a:r>
            </a:p>
            <a:p>
              <a:pPr lvl="0" rt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100">
                  <a:latin typeface="Montserrat Light"/>
                  <a:ea typeface="Montserrat Light"/>
                  <a:cs typeface="Montserrat Light"/>
                  <a:sym typeface="Montserrat Light"/>
                </a:rPr>
                <a:t>Calls services</a:t>
              </a:r>
            </a:p>
            <a:p>
              <a:pPr lv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100">
                  <a:latin typeface="Montserrat Light"/>
                  <a:ea typeface="Montserrat Light"/>
                  <a:cs typeface="Montserrat Light"/>
                  <a:sym typeface="Montserrat Light"/>
                </a:rPr>
                <a:t>Constructs Update.json</a:t>
              </a:r>
            </a:p>
            <a:p>
              <a:pPr lv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100">
                  <a:latin typeface="Montserrat Light"/>
                  <a:ea typeface="Montserrat Light"/>
                  <a:cs typeface="Montserrat Light"/>
                  <a:sym typeface="Montserrat Light"/>
                </a:rPr>
                <a:t>Calls dispatcher</a:t>
              </a:r>
            </a:p>
          </p:txBody>
        </p:sp>
      </p:grpSp>
      <p:grpSp>
        <p:nvGrpSpPr>
          <p:cNvPr id="1357" name="Shape 1357"/>
          <p:cNvGrpSpPr/>
          <p:nvPr/>
        </p:nvGrpSpPr>
        <p:grpSpPr>
          <a:xfrm>
            <a:off x="1029581" y="1433134"/>
            <a:ext cx="2164500" cy="245399"/>
            <a:chOff x="1114885" y="1818209"/>
            <a:chExt cx="2164500" cy="245400"/>
          </a:xfrm>
        </p:grpSpPr>
        <p:cxnSp>
          <p:nvCxnSpPr>
            <p:cNvPr id="1358" name="Shape 1358"/>
            <p:cNvCxnSpPr/>
            <p:nvPr/>
          </p:nvCxnSpPr>
          <p:spPr>
            <a:xfrm flipH="1" rot="10800000">
              <a:off x="1114885" y="2033066"/>
              <a:ext cx="2164500" cy="300"/>
            </a:xfrm>
            <a:prstGeom prst="straightConnector1">
              <a:avLst/>
            </a:prstGeom>
            <a:noFill/>
            <a:ln cap="flat" cmpd="sng" w="9525">
              <a:solidFill>
                <a:srgbClr val="D64426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359" name="Shape 1359"/>
            <p:cNvSpPr txBox="1"/>
            <p:nvPr/>
          </p:nvSpPr>
          <p:spPr>
            <a:xfrm>
              <a:off x="1424175" y="1818209"/>
              <a:ext cx="869699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Calls</a:t>
              </a:r>
            </a:p>
          </p:txBody>
        </p:sp>
      </p:grpSp>
      <p:grpSp>
        <p:nvGrpSpPr>
          <p:cNvPr id="1360" name="Shape 1360"/>
          <p:cNvGrpSpPr/>
          <p:nvPr/>
        </p:nvGrpSpPr>
        <p:grpSpPr>
          <a:xfrm>
            <a:off x="1033296" y="2273371"/>
            <a:ext cx="2160000" cy="245400"/>
            <a:chOff x="1118600" y="2064331"/>
            <a:chExt cx="2160000" cy="245400"/>
          </a:xfrm>
        </p:grpSpPr>
        <p:cxnSp>
          <p:nvCxnSpPr>
            <p:cNvPr id="1361" name="Shape 1361"/>
            <p:cNvCxnSpPr/>
            <p:nvPr/>
          </p:nvCxnSpPr>
          <p:spPr>
            <a:xfrm>
              <a:off x="1118600" y="2265084"/>
              <a:ext cx="2160000" cy="0"/>
            </a:xfrm>
            <a:prstGeom prst="straightConnector1">
              <a:avLst/>
            </a:prstGeom>
            <a:noFill/>
            <a:ln cap="flat" cmpd="sng" w="9525">
              <a:solidFill>
                <a:srgbClr val="57A83C"/>
              </a:solidFill>
              <a:prstDash val="solid"/>
              <a:round/>
              <a:headEnd len="lg" w="lg" type="triangle"/>
              <a:tailEnd len="lg" w="lg" type="none"/>
            </a:ln>
          </p:spPr>
        </p:cxnSp>
        <p:sp>
          <p:nvSpPr>
            <p:cNvPr id="1362" name="Shape 1362"/>
            <p:cNvSpPr txBox="1"/>
            <p:nvPr/>
          </p:nvSpPr>
          <p:spPr>
            <a:xfrm>
              <a:off x="2313310" y="2064331"/>
              <a:ext cx="8697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Returns</a:t>
              </a:r>
            </a:p>
          </p:txBody>
        </p:sp>
      </p:grpSp>
      <p:grpSp>
        <p:nvGrpSpPr>
          <p:cNvPr id="1363" name="Shape 1363"/>
          <p:cNvGrpSpPr/>
          <p:nvPr/>
        </p:nvGrpSpPr>
        <p:grpSpPr>
          <a:xfrm>
            <a:off x="1033246" y="2452397"/>
            <a:ext cx="6476100" cy="245400"/>
            <a:chOff x="1118550" y="2320232"/>
            <a:chExt cx="6476100" cy="245400"/>
          </a:xfrm>
        </p:grpSpPr>
        <p:cxnSp>
          <p:nvCxnSpPr>
            <p:cNvPr id="1364" name="Shape 1364"/>
            <p:cNvCxnSpPr/>
            <p:nvPr/>
          </p:nvCxnSpPr>
          <p:spPr>
            <a:xfrm flipH="1" rot="10800000">
              <a:off x="1118550" y="2540314"/>
              <a:ext cx="6476100" cy="13800"/>
            </a:xfrm>
            <a:prstGeom prst="straightConnector1">
              <a:avLst/>
            </a:prstGeom>
            <a:noFill/>
            <a:ln cap="flat" cmpd="sng" w="9525">
              <a:solidFill>
                <a:srgbClr val="D64426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365" name="Shape 1365"/>
            <p:cNvSpPr txBox="1"/>
            <p:nvPr/>
          </p:nvSpPr>
          <p:spPr>
            <a:xfrm>
              <a:off x="3905768" y="2320232"/>
              <a:ext cx="8697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Calls</a:t>
              </a:r>
            </a:p>
          </p:txBody>
        </p:sp>
      </p:grpSp>
      <p:grpSp>
        <p:nvGrpSpPr>
          <p:cNvPr id="1366" name="Shape 1366"/>
          <p:cNvGrpSpPr/>
          <p:nvPr/>
        </p:nvGrpSpPr>
        <p:grpSpPr>
          <a:xfrm>
            <a:off x="5355246" y="2699510"/>
            <a:ext cx="2191400" cy="245400"/>
            <a:chOff x="5440550" y="2587951"/>
            <a:chExt cx="2191400" cy="245400"/>
          </a:xfrm>
        </p:grpSpPr>
        <p:cxnSp>
          <p:nvCxnSpPr>
            <p:cNvPr id="1367" name="Shape 1367"/>
            <p:cNvCxnSpPr/>
            <p:nvPr/>
          </p:nvCxnSpPr>
          <p:spPr>
            <a:xfrm>
              <a:off x="5440550" y="2793331"/>
              <a:ext cx="2154600" cy="3000"/>
            </a:xfrm>
            <a:prstGeom prst="straightConnector1">
              <a:avLst/>
            </a:prstGeom>
            <a:noFill/>
            <a:ln cap="flat" cmpd="sng" w="9525">
              <a:solidFill>
                <a:srgbClr val="D64426"/>
              </a:solidFill>
              <a:prstDash val="solid"/>
              <a:round/>
              <a:headEnd len="lg" w="lg" type="triangle"/>
              <a:tailEnd len="lg" w="lg" type="none"/>
            </a:ln>
          </p:spPr>
        </p:cxnSp>
        <p:sp>
          <p:nvSpPr>
            <p:cNvPr id="1368" name="Shape 1368"/>
            <p:cNvSpPr txBox="1"/>
            <p:nvPr/>
          </p:nvSpPr>
          <p:spPr>
            <a:xfrm>
              <a:off x="6762250" y="2587951"/>
              <a:ext cx="8697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Sends </a:t>
              </a:r>
            </a:p>
          </p:txBody>
        </p:sp>
      </p:grpSp>
      <p:grpSp>
        <p:nvGrpSpPr>
          <p:cNvPr id="1369" name="Shape 1369"/>
          <p:cNvGrpSpPr/>
          <p:nvPr/>
        </p:nvGrpSpPr>
        <p:grpSpPr>
          <a:xfrm>
            <a:off x="5359946" y="2930147"/>
            <a:ext cx="2153400" cy="245400"/>
            <a:chOff x="5445250" y="2836110"/>
            <a:chExt cx="2153400" cy="245400"/>
          </a:xfrm>
        </p:grpSpPr>
        <p:cxnSp>
          <p:nvCxnSpPr>
            <p:cNvPr id="1370" name="Shape 1370"/>
            <p:cNvCxnSpPr/>
            <p:nvPr/>
          </p:nvCxnSpPr>
          <p:spPr>
            <a:xfrm flipH="1" rot="10800000">
              <a:off x="5445250" y="3046266"/>
              <a:ext cx="2153400" cy="6900"/>
            </a:xfrm>
            <a:prstGeom prst="straightConnector1">
              <a:avLst/>
            </a:prstGeom>
            <a:noFill/>
            <a:ln cap="flat" cmpd="sng" w="9525">
              <a:solidFill>
                <a:srgbClr val="57A83C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371" name="Shape 1371"/>
            <p:cNvSpPr txBox="1"/>
            <p:nvPr/>
          </p:nvSpPr>
          <p:spPr>
            <a:xfrm>
              <a:off x="5543050" y="2836110"/>
              <a:ext cx="8697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Returns</a:t>
              </a:r>
            </a:p>
          </p:txBody>
        </p:sp>
      </p:grpSp>
      <p:grpSp>
        <p:nvGrpSpPr>
          <p:cNvPr id="1372" name="Shape 1372"/>
          <p:cNvGrpSpPr/>
          <p:nvPr/>
        </p:nvGrpSpPr>
        <p:grpSpPr>
          <a:xfrm>
            <a:off x="3754824" y="1589608"/>
            <a:ext cx="1040700" cy="734453"/>
            <a:chOff x="3840128" y="2656408"/>
            <a:chExt cx="1040700" cy="734453"/>
          </a:xfrm>
        </p:grpSpPr>
        <p:pic>
          <p:nvPicPr>
            <p:cNvPr id="1373" name="Shape 1373"/>
            <p:cNvPicPr preferRelativeResize="0"/>
            <p:nvPr/>
          </p:nvPicPr>
          <p:blipFill>
            <a:blip r:embed="rId3">
              <a:alphaModFix amt="62000"/>
            </a:blip>
            <a:stretch>
              <a:fillRect/>
            </a:stretch>
          </p:blipFill>
          <p:spPr>
            <a:xfrm>
              <a:off x="4149334" y="2656408"/>
              <a:ext cx="416650" cy="3864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4" name="Shape 1374"/>
            <p:cNvSpPr txBox="1"/>
            <p:nvPr/>
          </p:nvSpPr>
          <p:spPr>
            <a:xfrm>
              <a:off x="3840128" y="2923761"/>
              <a:ext cx="10407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System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Integrators</a:t>
              </a:r>
            </a:p>
          </p:txBody>
        </p:sp>
      </p:grpSp>
      <p:sp>
        <p:nvSpPr>
          <p:cNvPr id="1375" name="Shape 137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grpSp>
        <p:nvGrpSpPr>
          <p:cNvPr id="1376" name="Shape 1376"/>
          <p:cNvGrpSpPr/>
          <p:nvPr/>
        </p:nvGrpSpPr>
        <p:grpSpPr>
          <a:xfrm>
            <a:off x="1875931" y="1712425"/>
            <a:ext cx="1440397" cy="245400"/>
            <a:chOff x="1963616" y="1717187"/>
            <a:chExt cx="1440397" cy="245400"/>
          </a:xfrm>
        </p:grpSpPr>
        <p:cxnSp>
          <p:nvCxnSpPr>
            <p:cNvPr id="1377" name="Shape 1377"/>
            <p:cNvCxnSpPr/>
            <p:nvPr/>
          </p:nvCxnSpPr>
          <p:spPr>
            <a:xfrm flipH="1">
              <a:off x="1963616" y="1937675"/>
              <a:ext cx="1303800" cy="1200"/>
            </a:xfrm>
            <a:prstGeom prst="straightConnector1">
              <a:avLst/>
            </a:prstGeom>
            <a:noFill/>
            <a:ln cap="flat" cmpd="sng" w="9525">
              <a:solidFill>
                <a:srgbClr val="D64426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378" name="Shape 1378"/>
            <p:cNvSpPr txBox="1"/>
            <p:nvPr/>
          </p:nvSpPr>
          <p:spPr>
            <a:xfrm>
              <a:off x="2080113" y="1717187"/>
              <a:ext cx="1323899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Queries HTTP</a:t>
              </a:r>
            </a:p>
          </p:txBody>
        </p:sp>
      </p:grpSp>
      <p:grpSp>
        <p:nvGrpSpPr>
          <p:cNvPr id="1379" name="Shape 1379"/>
          <p:cNvGrpSpPr/>
          <p:nvPr/>
        </p:nvGrpSpPr>
        <p:grpSpPr>
          <a:xfrm>
            <a:off x="1784875" y="1961225"/>
            <a:ext cx="1408199" cy="245400"/>
            <a:chOff x="1870178" y="1961225"/>
            <a:chExt cx="1408199" cy="245400"/>
          </a:xfrm>
        </p:grpSpPr>
        <p:cxnSp>
          <p:nvCxnSpPr>
            <p:cNvPr id="1380" name="Shape 1380"/>
            <p:cNvCxnSpPr/>
            <p:nvPr/>
          </p:nvCxnSpPr>
          <p:spPr>
            <a:xfrm flipH="1">
              <a:off x="1938878" y="2183325"/>
              <a:ext cx="1339500" cy="1200"/>
            </a:xfrm>
            <a:prstGeom prst="straightConnector1">
              <a:avLst/>
            </a:prstGeom>
            <a:noFill/>
            <a:ln cap="flat" cmpd="sng" w="9525">
              <a:solidFill>
                <a:srgbClr val="57A83C"/>
              </a:solidFill>
              <a:prstDash val="solid"/>
              <a:round/>
              <a:headEnd len="lg" w="lg" type="triangle"/>
              <a:tailEnd len="lg" w="lg" type="none"/>
            </a:ln>
          </p:spPr>
        </p:cxnSp>
        <p:sp>
          <p:nvSpPr>
            <p:cNvPr id="1381" name="Shape 1381"/>
            <p:cNvSpPr txBox="1"/>
            <p:nvPr/>
          </p:nvSpPr>
          <p:spPr>
            <a:xfrm>
              <a:off x="1870178" y="1961225"/>
              <a:ext cx="13104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Responds HTTP </a:t>
              </a:r>
            </a:p>
          </p:txBody>
        </p:sp>
      </p:grpSp>
      <p:grpSp>
        <p:nvGrpSpPr>
          <p:cNvPr id="1382" name="Shape 1382"/>
          <p:cNvGrpSpPr/>
          <p:nvPr/>
        </p:nvGrpSpPr>
        <p:grpSpPr>
          <a:xfrm>
            <a:off x="8090632" y="1961230"/>
            <a:ext cx="885000" cy="712500"/>
            <a:chOff x="7220537" y="2402879"/>
            <a:chExt cx="885000" cy="712500"/>
          </a:xfrm>
        </p:grpSpPr>
        <p:sp>
          <p:nvSpPr>
            <p:cNvPr id="1383" name="Shape 1383"/>
            <p:cNvSpPr/>
            <p:nvPr/>
          </p:nvSpPr>
          <p:spPr>
            <a:xfrm>
              <a:off x="7220537" y="2402879"/>
              <a:ext cx="885000" cy="71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Server</a:t>
              </a:r>
            </a:p>
          </p:txBody>
        </p:sp>
        <p:pic>
          <p:nvPicPr>
            <p:cNvPr id="1384" name="Shape 1384"/>
            <p:cNvPicPr preferRelativeResize="0"/>
            <p:nvPr/>
          </p:nvPicPr>
          <p:blipFill rotWithShape="1">
            <a:blip r:embed="rId4">
              <a:alphaModFix/>
            </a:blip>
            <a:srcRect b="0" l="0" r="24179" t="0"/>
            <a:stretch/>
          </p:blipFill>
          <p:spPr>
            <a:xfrm>
              <a:off x="7408234" y="2845056"/>
              <a:ext cx="548700" cy="1944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5" name="Shape 1385"/>
          <p:cNvGrpSpPr/>
          <p:nvPr/>
        </p:nvGrpSpPr>
        <p:grpSpPr>
          <a:xfrm>
            <a:off x="7523932" y="2673730"/>
            <a:ext cx="1546067" cy="836769"/>
            <a:chOff x="7523932" y="2673730"/>
            <a:chExt cx="1546067" cy="836769"/>
          </a:xfrm>
        </p:grpSpPr>
        <p:cxnSp>
          <p:nvCxnSpPr>
            <p:cNvPr id="1386" name="Shape 1386"/>
            <p:cNvCxnSpPr>
              <a:endCxn id="1383" idx="2"/>
            </p:cNvCxnSpPr>
            <p:nvPr/>
          </p:nvCxnSpPr>
          <p:spPr>
            <a:xfrm flipH="1" rot="10800000">
              <a:off x="7523932" y="2673730"/>
              <a:ext cx="1009200" cy="498900"/>
            </a:xfrm>
            <a:prstGeom prst="curvedConnector2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387" name="Shape 1387"/>
            <p:cNvSpPr txBox="1"/>
            <p:nvPr/>
          </p:nvSpPr>
          <p:spPr>
            <a:xfrm>
              <a:off x="8060800" y="3062000"/>
              <a:ext cx="1009200" cy="44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Dispatches</a:t>
              </a: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 Update HTTP</a:t>
              </a:r>
            </a:p>
          </p:txBody>
        </p:sp>
      </p:grpSp>
      <p:grpSp>
        <p:nvGrpSpPr>
          <p:cNvPr id="1388" name="Shape 1388"/>
          <p:cNvGrpSpPr/>
          <p:nvPr/>
        </p:nvGrpSpPr>
        <p:grpSpPr>
          <a:xfrm>
            <a:off x="1071228" y="1754359"/>
            <a:ext cx="811800" cy="583087"/>
            <a:chOff x="1071228" y="1754359"/>
            <a:chExt cx="811800" cy="583087"/>
          </a:xfrm>
        </p:grpSpPr>
        <p:grpSp>
          <p:nvGrpSpPr>
            <p:cNvPr id="1389" name="Shape 1389"/>
            <p:cNvGrpSpPr/>
            <p:nvPr/>
          </p:nvGrpSpPr>
          <p:grpSpPr>
            <a:xfrm>
              <a:off x="1091912" y="1754359"/>
              <a:ext cx="770466" cy="583087"/>
              <a:chOff x="5087123" y="2398501"/>
              <a:chExt cx="920400" cy="736500"/>
            </a:xfrm>
          </p:grpSpPr>
          <p:sp>
            <p:nvSpPr>
              <p:cNvPr id="1390" name="Shape 1390"/>
              <p:cNvSpPr/>
              <p:nvPr/>
            </p:nvSpPr>
            <p:spPr>
              <a:xfrm>
                <a:off x="5087123" y="2398501"/>
                <a:ext cx="920400" cy="736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 sz="1000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1391" name="Shape 139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77599" t="0"/>
              <a:stretch/>
            </p:blipFill>
            <p:spPr>
              <a:xfrm>
                <a:off x="5413880" y="2851243"/>
                <a:ext cx="237309" cy="2448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92" name="Shape 1392"/>
            <p:cNvSpPr txBox="1"/>
            <p:nvPr/>
          </p:nvSpPr>
          <p:spPr>
            <a:xfrm>
              <a:off x="1071228" y="1847820"/>
              <a:ext cx="811800" cy="18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Clr>
                  <a:schemeClr val="dk1"/>
                </a:buClr>
                <a:buSzPct val="1100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Storage</a:t>
              </a:r>
            </a:p>
            <a:p>
              <a:pPr lv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Backend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Shape 1397"/>
          <p:cNvSpPr/>
          <p:nvPr/>
        </p:nvSpPr>
        <p:spPr>
          <a:xfrm>
            <a:off x="3629387" y="1572500"/>
            <a:ext cx="2412900" cy="320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8" name="Shape 1398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Middle Layer - OntoMon Server internals</a:t>
            </a:r>
          </a:p>
        </p:txBody>
      </p:sp>
      <p:sp>
        <p:nvSpPr>
          <p:cNvPr id="1399" name="Shape 1399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Shape 1400"/>
          <p:cNvSpPr txBox="1"/>
          <p:nvPr/>
        </p:nvSpPr>
        <p:spPr>
          <a:xfrm>
            <a:off x="84167" y="878373"/>
            <a:ext cx="2195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 u="sng">
                <a:latin typeface="Montserrat"/>
                <a:ea typeface="Montserrat"/>
                <a:cs typeface="Montserrat"/>
                <a:sym typeface="Montserrat"/>
              </a:rPr>
              <a:t>OntoMon Clients</a:t>
            </a:r>
          </a:p>
        </p:txBody>
      </p:sp>
      <p:sp>
        <p:nvSpPr>
          <p:cNvPr id="1401" name="Shape 1401"/>
          <p:cNvSpPr/>
          <p:nvPr/>
        </p:nvSpPr>
        <p:spPr>
          <a:xfrm>
            <a:off x="250825" y="1700800"/>
            <a:ext cx="1907400" cy="590700"/>
          </a:xfrm>
          <a:prstGeom prst="roundRect">
            <a:avLst>
              <a:gd fmla="val 16667" name="adj"/>
            </a:avLst>
          </a:prstGeom>
          <a:solidFill>
            <a:srgbClr val="548FC6">
              <a:alpha val="411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OntoMon Web UI</a:t>
            </a:r>
          </a:p>
        </p:txBody>
      </p:sp>
      <p:sp>
        <p:nvSpPr>
          <p:cNvPr id="1402" name="Shape 1402"/>
          <p:cNvSpPr/>
          <p:nvPr/>
        </p:nvSpPr>
        <p:spPr>
          <a:xfrm>
            <a:off x="265824" y="2748925"/>
            <a:ext cx="1907400" cy="590700"/>
          </a:xfrm>
          <a:prstGeom prst="roundRect">
            <a:avLst>
              <a:gd fmla="val 16667" name="adj"/>
            </a:avLst>
          </a:prstGeom>
          <a:solidFill>
            <a:srgbClr val="548FC6">
              <a:alpha val="411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OntoMon Observer</a:t>
            </a:r>
          </a:p>
        </p:txBody>
      </p:sp>
      <p:grpSp>
        <p:nvGrpSpPr>
          <p:cNvPr id="1403" name="Shape 1403"/>
          <p:cNvGrpSpPr/>
          <p:nvPr/>
        </p:nvGrpSpPr>
        <p:grpSpPr>
          <a:xfrm>
            <a:off x="2400869" y="1417600"/>
            <a:ext cx="984310" cy="680654"/>
            <a:chOff x="2301034" y="1427380"/>
            <a:chExt cx="984310" cy="680654"/>
          </a:xfrm>
        </p:grpSpPr>
        <p:sp>
          <p:nvSpPr>
            <p:cNvPr id="1404" name="Shape 1404"/>
            <p:cNvSpPr/>
            <p:nvPr/>
          </p:nvSpPr>
          <p:spPr>
            <a:xfrm>
              <a:off x="2313345" y="1911234"/>
              <a:ext cx="972000" cy="1968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1C82D4"/>
            </a:solidFill>
            <a:ln cap="flat" cmpd="sng" w="9525">
              <a:solidFill>
                <a:srgbClr val="1C82D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5" name="Shape 1405"/>
            <p:cNvSpPr txBox="1"/>
            <p:nvPr/>
          </p:nvSpPr>
          <p:spPr>
            <a:xfrm>
              <a:off x="2301034" y="1427380"/>
              <a:ext cx="972000" cy="4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200">
                  <a:latin typeface="Montserrat"/>
                  <a:ea typeface="Montserrat"/>
                  <a:cs typeface="Montserrat"/>
                  <a:sym typeface="Montserrat"/>
                </a:rPr>
                <a:t>HTTP</a:t>
              </a:r>
            </a:p>
            <a:p>
              <a:pPr lv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200">
                  <a:latin typeface="Montserrat"/>
                  <a:ea typeface="Montserrat"/>
                  <a:cs typeface="Montserrat"/>
                  <a:sym typeface="Montserrat"/>
                </a:rPr>
                <a:t>JSON API</a:t>
              </a:r>
            </a:p>
          </p:txBody>
        </p:sp>
      </p:grpSp>
      <p:grpSp>
        <p:nvGrpSpPr>
          <p:cNvPr id="1406" name="Shape 1406"/>
          <p:cNvGrpSpPr/>
          <p:nvPr/>
        </p:nvGrpSpPr>
        <p:grpSpPr>
          <a:xfrm>
            <a:off x="2400869" y="2496217"/>
            <a:ext cx="984310" cy="655254"/>
            <a:chOff x="2301034" y="2494180"/>
            <a:chExt cx="984310" cy="655254"/>
          </a:xfrm>
        </p:grpSpPr>
        <p:sp>
          <p:nvSpPr>
            <p:cNvPr id="1407" name="Shape 1407"/>
            <p:cNvSpPr/>
            <p:nvPr/>
          </p:nvSpPr>
          <p:spPr>
            <a:xfrm>
              <a:off x="2313345" y="2952634"/>
              <a:ext cx="972000" cy="1968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1C82D4"/>
            </a:solidFill>
            <a:ln cap="flat" cmpd="sng" w="9525">
              <a:solidFill>
                <a:srgbClr val="1C82D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8" name="Shape 1408"/>
            <p:cNvSpPr txBox="1"/>
            <p:nvPr/>
          </p:nvSpPr>
          <p:spPr>
            <a:xfrm>
              <a:off x="2301034" y="2494180"/>
              <a:ext cx="972000" cy="4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HTTP</a:t>
              </a:r>
            </a:p>
            <a:p>
              <a:pPr lvl="0" rt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200">
                  <a:latin typeface="Montserrat"/>
                  <a:ea typeface="Montserrat"/>
                  <a:cs typeface="Montserrat"/>
                  <a:sym typeface="Montserrat"/>
                </a:rPr>
                <a:t>JSON API</a:t>
              </a:r>
            </a:p>
          </p:txBody>
        </p:sp>
      </p:grpSp>
      <p:grpSp>
        <p:nvGrpSpPr>
          <p:cNvPr id="1409" name="Shape 1409"/>
          <p:cNvGrpSpPr/>
          <p:nvPr/>
        </p:nvGrpSpPr>
        <p:grpSpPr>
          <a:xfrm>
            <a:off x="2400869" y="3713176"/>
            <a:ext cx="984310" cy="684981"/>
            <a:chOff x="2301034" y="3579683"/>
            <a:chExt cx="984310" cy="684981"/>
          </a:xfrm>
        </p:grpSpPr>
        <p:sp>
          <p:nvSpPr>
            <p:cNvPr id="1410" name="Shape 1410"/>
            <p:cNvSpPr/>
            <p:nvPr/>
          </p:nvSpPr>
          <p:spPr>
            <a:xfrm>
              <a:off x="2313345" y="4067865"/>
              <a:ext cx="972000" cy="1968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1C82D4"/>
            </a:solidFill>
            <a:ln cap="flat" cmpd="sng" w="9525">
              <a:solidFill>
                <a:srgbClr val="1C82D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1" name="Shape 1411"/>
            <p:cNvSpPr txBox="1"/>
            <p:nvPr/>
          </p:nvSpPr>
          <p:spPr>
            <a:xfrm>
              <a:off x="2301034" y="3579683"/>
              <a:ext cx="972000" cy="4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ct val="91666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HTTP</a:t>
              </a:r>
            </a:p>
            <a:p>
              <a:pPr lvl="0" rt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200">
                  <a:latin typeface="Montserrat"/>
                  <a:ea typeface="Montserrat"/>
                  <a:cs typeface="Montserrat"/>
                  <a:sym typeface="Montserrat"/>
                </a:rPr>
                <a:t>JSON API</a:t>
              </a:r>
            </a:p>
          </p:txBody>
        </p:sp>
      </p:grpSp>
      <p:sp>
        <p:nvSpPr>
          <p:cNvPr id="1412" name="Shape 1412"/>
          <p:cNvSpPr txBox="1"/>
          <p:nvPr/>
        </p:nvSpPr>
        <p:spPr>
          <a:xfrm>
            <a:off x="3996906" y="881089"/>
            <a:ext cx="172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OntoMon </a:t>
            </a: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Server</a:t>
            </a:r>
          </a:p>
        </p:txBody>
      </p:sp>
      <p:grpSp>
        <p:nvGrpSpPr>
          <p:cNvPr id="1413" name="Shape 1413"/>
          <p:cNvGrpSpPr/>
          <p:nvPr/>
        </p:nvGrpSpPr>
        <p:grpSpPr>
          <a:xfrm>
            <a:off x="4008346" y="1642756"/>
            <a:ext cx="1521422" cy="1597506"/>
            <a:chOff x="3871161" y="1710755"/>
            <a:chExt cx="2481524" cy="2627910"/>
          </a:xfrm>
        </p:grpSpPr>
        <p:pic>
          <p:nvPicPr>
            <p:cNvPr id="1414" name="Shape 14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336269">
              <a:off x="4212467" y="2198447"/>
              <a:ext cx="1798913" cy="17989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5" name="Shape 1415"/>
            <p:cNvSpPr txBox="1"/>
            <p:nvPr/>
          </p:nvSpPr>
          <p:spPr>
            <a:xfrm>
              <a:off x="4439887" y="1710755"/>
              <a:ext cx="1353600" cy="44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sz="1200">
                  <a:latin typeface="Montserrat"/>
                  <a:ea typeface="Montserrat"/>
                  <a:cs typeface="Montserrat"/>
                  <a:sym typeface="Montserrat"/>
                </a:rPr>
                <a:t>Single Thread</a:t>
              </a:r>
            </a:p>
          </p:txBody>
        </p:sp>
      </p:grpSp>
      <p:sp>
        <p:nvSpPr>
          <p:cNvPr id="1416" name="Shape 1416"/>
          <p:cNvSpPr txBox="1"/>
          <p:nvPr/>
        </p:nvSpPr>
        <p:spPr>
          <a:xfrm>
            <a:off x="4169888" y="3131811"/>
            <a:ext cx="124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Event Loop</a:t>
            </a:r>
          </a:p>
        </p:txBody>
      </p:sp>
      <p:sp>
        <p:nvSpPr>
          <p:cNvPr id="1417" name="Shape 1417"/>
          <p:cNvSpPr txBox="1"/>
          <p:nvPr/>
        </p:nvSpPr>
        <p:spPr>
          <a:xfrm>
            <a:off x="6703024" y="870453"/>
            <a:ext cx="172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Web Endpoints</a:t>
            </a:r>
          </a:p>
        </p:txBody>
      </p:sp>
      <p:grpSp>
        <p:nvGrpSpPr>
          <p:cNvPr id="1418" name="Shape 1418"/>
          <p:cNvGrpSpPr/>
          <p:nvPr/>
        </p:nvGrpSpPr>
        <p:grpSpPr>
          <a:xfrm>
            <a:off x="274674" y="3723040"/>
            <a:ext cx="1907400" cy="1041010"/>
            <a:chOff x="274674" y="3676281"/>
            <a:chExt cx="1907400" cy="1041010"/>
          </a:xfrm>
        </p:grpSpPr>
        <p:sp>
          <p:nvSpPr>
            <p:cNvPr id="1419" name="Shape 1419"/>
            <p:cNvSpPr/>
            <p:nvPr/>
          </p:nvSpPr>
          <p:spPr>
            <a:xfrm>
              <a:off x="274674" y="3676281"/>
              <a:ext cx="1907400" cy="978000"/>
            </a:xfrm>
            <a:prstGeom prst="roundRect">
              <a:avLst>
                <a:gd fmla="val 16667" name="adj"/>
              </a:avLst>
            </a:prstGeom>
            <a:solidFill>
              <a:srgbClr val="548FC6">
                <a:alpha val="4118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1420" name="Shape 1420"/>
            <p:cNvGrpSpPr/>
            <p:nvPr/>
          </p:nvGrpSpPr>
          <p:grpSpPr>
            <a:xfrm>
              <a:off x="608252" y="3711063"/>
              <a:ext cx="1244469" cy="1006228"/>
              <a:chOff x="1451132" y="2906852"/>
              <a:chExt cx="1040700" cy="768934"/>
            </a:xfrm>
          </p:grpSpPr>
          <p:pic>
            <p:nvPicPr>
              <p:cNvPr id="1421" name="Shape 1421"/>
              <p:cNvPicPr preferRelativeResize="0"/>
              <p:nvPr/>
            </p:nvPicPr>
            <p:blipFill>
              <a:blip r:embed="rId4">
                <a:alphaModFix amt="58999"/>
              </a:blip>
              <a:stretch>
                <a:fillRect/>
              </a:stretch>
            </p:blipFill>
            <p:spPr>
              <a:xfrm>
                <a:off x="1738181" y="2906852"/>
                <a:ext cx="416650" cy="38646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22" name="Shape 1422"/>
              <p:cNvSpPr txBox="1"/>
              <p:nvPr/>
            </p:nvSpPr>
            <p:spPr>
              <a:xfrm>
                <a:off x="1451132" y="3208687"/>
                <a:ext cx="1040700" cy="46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300">
                    <a:latin typeface="Montserrat"/>
                    <a:ea typeface="Montserrat"/>
                    <a:cs typeface="Montserrat"/>
                    <a:sym typeface="Montserrat"/>
                  </a:rPr>
                  <a:t>System</a:t>
                </a:r>
              </a:p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" sz="1300">
                    <a:latin typeface="Montserrat"/>
                    <a:ea typeface="Montserrat"/>
                    <a:cs typeface="Montserrat"/>
                    <a:sym typeface="Montserrat"/>
                  </a:rPr>
                  <a:t>Integrators</a:t>
                </a:r>
              </a:p>
            </p:txBody>
          </p:sp>
        </p:grpSp>
      </p:grpSp>
      <p:grpSp>
        <p:nvGrpSpPr>
          <p:cNvPr id="1423" name="Shape 1423"/>
          <p:cNvGrpSpPr/>
          <p:nvPr/>
        </p:nvGrpSpPr>
        <p:grpSpPr>
          <a:xfrm>
            <a:off x="4039109" y="3789750"/>
            <a:ext cx="1694831" cy="461700"/>
            <a:chOff x="4316607" y="3789750"/>
            <a:chExt cx="1694831" cy="461700"/>
          </a:xfrm>
        </p:grpSpPr>
        <p:grpSp>
          <p:nvGrpSpPr>
            <p:cNvPr id="1424" name="Shape 1424"/>
            <p:cNvGrpSpPr/>
            <p:nvPr/>
          </p:nvGrpSpPr>
          <p:grpSpPr>
            <a:xfrm>
              <a:off x="4317202" y="3789750"/>
              <a:ext cx="1694235" cy="461700"/>
              <a:chOff x="4317202" y="3789750"/>
              <a:chExt cx="1694235" cy="461700"/>
            </a:xfrm>
          </p:grpSpPr>
          <p:cxnSp>
            <p:nvCxnSpPr>
              <p:cNvPr id="1425" name="Shape 1425"/>
              <p:cNvCxnSpPr/>
              <p:nvPr/>
            </p:nvCxnSpPr>
            <p:spPr>
              <a:xfrm flipH="1" rot="10800000">
                <a:off x="4317202" y="3794493"/>
                <a:ext cx="1689900" cy="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1426" name="Shape 1426"/>
              <p:cNvCxnSpPr/>
              <p:nvPr/>
            </p:nvCxnSpPr>
            <p:spPr>
              <a:xfrm flipH="1">
                <a:off x="6009038" y="3789750"/>
                <a:ext cx="2400" cy="46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</p:grpSp>
        <p:cxnSp>
          <p:nvCxnSpPr>
            <p:cNvPr id="1427" name="Shape 1427"/>
            <p:cNvCxnSpPr/>
            <p:nvPr/>
          </p:nvCxnSpPr>
          <p:spPr>
            <a:xfrm flipH="1" rot="10800000">
              <a:off x="4316607" y="4246335"/>
              <a:ext cx="1689900" cy="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cxnSp>
        <p:nvCxnSpPr>
          <p:cNvPr id="1428" name="Shape 1428"/>
          <p:cNvCxnSpPr/>
          <p:nvPr/>
        </p:nvCxnSpPr>
        <p:spPr>
          <a:xfrm>
            <a:off x="4234965" y="3829062"/>
            <a:ext cx="600" cy="3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29" name="Shape 1429"/>
          <p:cNvCxnSpPr/>
          <p:nvPr/>
        </p:nvCxnSpPr>
        <p:spPr>
          <a:xfrm>
            <a:off x="4387365" y="3829062"/>
            <a:ext cx="600" cy="3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30" name="Shape 1430"/>
          <p:cNvCxnSpPr/>
          <p:nvPr/>
        </p:nvCxnSpPr>
        <p:spPr>
          <a:xfrm>
            <a:off x="4539765" y="3829062"/>
            <a:ext cx="600" cy="3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31" name="Shape 1431"/>
          <p:cNvCxnSpPr/>
          <p:nvPr/>
        </p:nvCxnSpPr>
        <p:spPr>
          <a:xfrm>
            <a:off x="4692165" y="3829062"/>
            <a:ext cx="600" cy="3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32" name="Shape 1432"/>
          <p:cNvCxnSpPr/>
          <p:nvPr/>
        </p:nvCxnSpPr>
        <p:spPr>
          <a:xfrm>
            <a:off x="4844565" y="3829062"/>
            <a:ext cx="600" cy="3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33" name="Shape 1433"/>
          <p:cNvCxnSpPr/>
          <p:nvPr/>
        </p:nvCxnSpPr>
        <p:spPr>
          <a:xfrm>
            <a:off x="4996965" y="3829062"/>
            <a:ext cx="600" cy="3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34" name="Shape 1434"/>
          <p:cNvCxnSpPr/>
          <p:nvPr/>
        </p:nvCxnSpPr>
        <p:spPr>
          <a:xfrm>
            <a:off x="5149365" y="3829062"/>
            <a:ext cx="600" cy="3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35" name="Shape 1435"/>
          <p:cNvCxnSpPr/>
          <p:nvPr/>
        </p:nvCxnSpPr>
        <p:spPr>
          <a:xfrm>
            <a:off x="5301765" y="3829062"/>
            <a:ext cx="600" cy="3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36" name="Shape 1436"/>
          <p:cNvCxnSpPr/>
          <p:nvPr/>
        </p:nvCxnSpPr>
        <p:spPr>
          <a:xfrm>
            <a:off x="5454165" y="3829062"/>
            <a:ext cx="600" cy="3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37" name="Shape 1437"/>
          <p:cNvCxnSpPr/>
          <p:nvPr/>
        </p:nvCxnSpPr>
        <p:spPr>
          <a:xfrm>
            <a:off x="5589450" y="3829062"/>
            <a:ext cx="600" cy="3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38" name="Shape 1438"/>
          <p:cNvCxnSpPr>
            <a:stCxn id="1402" idx="3"/>
          </p:cNvCxnSpPr>
          <p:nvPr/>
        </p:nvCxnSpPr>
        <p:spPr>
          <a:xfrm>
            <a:off x="2173224" y="3044275"/>
            <a:ext cx="1899000" cy="984900"/>
          </a:xfrm>
          <a:prstGeom prst="bentConnector3">
            <a:avLst>
              <a:gd fmla="val 82285" name="adj1"/>
            </a:avLst>
          </a:prstGeom>
          <a:noFill/>
          <a:ln cap="flat" cmpd="sng" w="9525">
            <a:solidFill>
              <a:srgbClr val="D6442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39" name="Shape 1439"/>
          <p:cNvSpPr txBox="1"/>
          <p:nvPr/>
        </p:nvSpPr>
        <p:spPr>
          <a:xfrm>
            <a:off x="4156472" y="4255250"/>
            <a:ext cx="149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Update Queue</a:t>
            </a:r>
          </a:p>
        </p:txBody>
      </p:sp>
      <p:cxnSp>
        <p:nvCxnSpPr>
          <p:cNvPr id="1440" name="Shape 1440"/>
          <p:cNvCxnSpPr>
            <a:stCxn id="1401" idx="3"/>
          </p:cNvCxnSpPr>
          <p:nvPr/>
        </p:nvCxnSpPr>
        <p:spPr>
          <a:xfrm>
            <a:off x="2158225" y="1996150"/>
            <a:ext cx="3627600" cy="2023500"/>
          </a:xfrm>
          <a:prstGeom prst="bentConnector3">
            <a:avLst>
              <a:gd fmla="val 104147" name="adj1"/>
            </a:avLst>
          </a:prstGeom>
          <a:noFill/>
          <a:ln cap="flat" cmpd="sng" w="9525">
            <a:solidFill>
              <a:srgbClr val="4CAF50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1441" name="Shape 1441"/>
          <p:cNvGraphicFramePr/>
          <p:nvPr/>
        </p:nvGraphicFramePr>
        <p:xfrm>
          <a:off x="6464075" y="1695717"/>
          <a:ext cx="3000000" cy="2999999"/>
        </p:xfrm>
        <a:graphic>
          <a:graphicData uri="http://schemas.openxmlformats.org/drawingml/2006/table">
            <a:tbl>
              <a:tblPr>
                <a:noFill/>
                <a:tableStyleId>{380C3103-91D6-4AE8-BE43-4F4AB4803C82}</a:tableStyleId>
              </a:tblPr>
              <a:tblGrid>
                <a:gridCol w="1101575"/>
                <a:gridCol w="12329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Web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Endpoint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51616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Supported Methods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51616C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/upload</a:t>
                      </a:r>
                    </a:p>
                  </a:txBody>
                  <a:tcPr marT="91425" marB="91425" marR="91425" marL="91425"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rgbClr val="FCED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POST</a:t>
                      </a:r>
                    </a:p>
                  </a:txBody>
                  <a:tcPr marT="91425" marB="91425" marR="91425" marL="91425"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rgbClr val="FCEDDC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/resources</a:t>
                      </a:r>
                    </a:p>
                  </a:txBody>
                  <a:tcPr marT="91425" marB="91425" marR="91425" marL="91425">
                    <a:solidFill>
                      <a:srgbClr val="FCED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GET</a:t>
                      </a:r>
                    </a:p>
                  </a:txBody>
                  <a:tcPr marT="91425" marB="91425" marR="91425" marL="91425">
                    <a:solidFill>
                      <a:srgbClr val="FCEDDC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/updates</a:t>
                      </a:r>
                    </a:p>
                  </a:txBody>
                  <a:tcPr marT="91425" marB="91425" marR="91425" marL="91425">
                    <a:solidFill>
                      <a:srgbClr val="FCED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GET,POST</a:t>
                      </a:r>
                    </a:p>
                  </a:txBody>
                  <a:tcPr marT="91425" marB="91425" marR="91425" marL="91425">
                    <a:solidFill>
                      <a:srgbClr val="FCEDDC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/log</a:t>
                      </a:r>
                    </a:p>
                  </a:txBody>
                  <a:tcPr marT="91425" marB="91425" marR="91425" marL="91425">
                    <a:solidFill>
                      <a:srgbClr val="FCED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GET</a:t>
                      </a:r>
                    </a:p>
                  </a:txBody>
                  <a:tcPr marT="91425" marB="91425" marR="91425" marL="91425">
                    <a:solidFill>
                      <a:srgbClr val="FCEDDC"/>
                    </a:solidFill>
                  </a:tcPr>
                </a:tc>
              </a:tr>
            </a:tbl>
          </a:graphicData>
        </a:graphic>
      </p:graphicFrame>
      <p:sp>
        <p:nvSpPr>
          <p:cNvPr id="1442" name="Shape 14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" type="body"/>
          </p:nvPr>
        </p:nvSpPr>
        <p:spPr>
          <a:xfrm>
            <a:off x="235500" y="1101525"/>
            <a:ext cx="236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Open Sans"/>
              <a:buNone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~ </a:t>
            </a:r>
            <a:r>
              <a:rPr b="0" i="0" lang="en" sz="1600" u="none" cap="none" strike="noStrike">
                <a:solidFill>
                  <a:srgbClr val="24242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2.5 </a:t>
            </a:r>
            <a:r>
              <a:rPr lang="en" sz="1600">
                <a:solidFill>
                  <a:srgbClr val="24242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exa</a:t>
            </a:r>
            <a:r>
              <a:rPr b="0" i="0" lang="en" sz="1600" u="none" cap="none" strike="noStrike">
                <a:solidFill>
                  <a:srgbClr val="24242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bytes / </a:t>
            </a:r>
            <a:r>
              <a:rPr lang="en" sz="1600">
                <a:solidFill>
                  <a:srgbClr val="24242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day </a:t>
            </a:r>
          </a:p>
        </p:txBody>
      </p:sp>
      <p:cxnSp>
        <p:nvCxnSpPr>
          <p:cNvPr id="81" name="Shape 81"/>
          <p:cNvCxnSpPr/>
          <p:nvPr/>
        </p:nvCxnSpPr>
        <p:spPr>
          <a:xfrm flipH="1" rot="10800000">
            <a:off x="1718555" y="2099924"/>
            <a:ext cx="767100" cy="3000"/>
          </a:xfrm>
          <a:prstGeom prst="straightConnector1">
            <a:avLst/>
          </a:prstGeom>
          <a:noFill/>
          <a:ln cap="flat" cmpd="sng" w="19050">
            <a:solidFill>
              <a:srgbClr val="2196F3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82" name="Shape 82"/>
          <p:cNvSpPr txBox="1"/>
          <p:nvPr/>
        </p:nvSpPr>
        <p:spPr>
          <a:xfrm>
            <a:off x="246525" y="2544250"/>
            <a:ext cx="4614900" cy="22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~</a:t>
            </a:r>
            <a:r>
              <a:rPr b="0" i="0" lang="en" sz="1600" u="none" cap="none" strike="noStrike">
                <a:solidFill>
                  <a:srgbClr val="24242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200M </a:t>
            </a: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e-mail deliveries</a:t>
            </a:r>
            <a:r>
              <a:rPr b="0" i="0" lang="en" sz="1600" u="none" cap="none" strike="noStrike">
                <a:solidFill>
                  <a:srgbClr val="24242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/ min 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~ </a:t>
            </a:r>
            <a:r>
              <a:rPr b="0" i="0" lang="en" sz="1600" u="none" cap="none" strike="noStrike">
                <a:solidFill>
                  <a:srgbClr val="24242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2M </a:t>
            </a: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Google searches </a:t>
            </a:r>
            <a:r>
              <a:rPr b="0" i="0" lang="en" sz="1600" u="none" cap="none" strike="noStrike">
                <a:solidFill>
                  <a:srgbClr val="24242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/ min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~ </a:t>
            </a:r>
            <a:r>
              <a:rPr b="0" i="0" lang="en" sz="1600" u="none" cap="none" strike="noStrike">
                <a:solidFill>
                  <a:srgbClr val="24242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35K </a:t>
            </a: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Tweets</a:t>
            </a:r>
            <a:r>
              <a:rPr b="0" i="0" lang="en" sz="1600" u="none" cap="none" strike="noStrike">
                <a:solidFill>
                  <a:srgbClr val="24242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/ min</a:t>
            </a:r>
          </a:p>
          <a:p>
            <a:pPr lvl="0" rtl="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6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~ </a:t>
            </a:r>
            <a:r>
              <a:rPr lang="en" sz="1600">
                <a:solidFill>
                  <a:srgbClr val="24242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300h </a:t>
            </a:r>
            <a:r>
              <a:rPr lang="en" sz="16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of Youtube videos uploaded</a:t>
            </a:r>
            <a:r>
              <a:rPr lang="en" sz="1600">
                <a:solidFill>
                  <a:srgbClr val="24242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/  min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rgbClr val="24242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3" name="Shape 83"/>
          <p:cNvSpPr txBox="1"/>
          <p:nvPr/>
        </p:nvSpPr>
        <p:spPr>
          <a:xfrm>
            <a:off x="236742" y="1885853"/>
            <a:ext cx="143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Human Data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2598950" y="1885850"/>
            <a:ext cx="160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ct val="25000"/>
              <a:buFont typeface="Open Sans"/>
              <a:buNone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Machine Data</a:t>
            </a: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9616" y="3324129"/>
            <a:ext cx="258599" cy="2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1859" y="2858933"/>
            <a:ext cx="285900" cy="2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6573" y="4287009"/>
            <a:ext cx="285900" cy="2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1793" y="3807829"/>
            <a:ext cx="329700" cy="2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The Zettabyte era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-124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92" name="Shape 92"/>
          <p:cNvSpPr txBox="1"/>
          <p:nvPr/>
        </p:nvSpPr>
        <p:spPr>
          <a:xfrm>
            <a:off x="5496174" y="3992175"/>
            <a:ext cx="2486099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1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IDC FutureScape: Worldwide IT Industry 2017 Predictions </a:t>
            </a:r>
          </a:p>
        </p:txBody>
      </p:sp>
      <p:pic>
        <p:nvPicPr>
          <p:cNvPr id="93" name="Shape 93" title="                                         Expected Digital Data Growth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6675" y="973951"/>
            <a:ext cx="4782300" cy="307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Shape 1447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Upper Layer - OntoMon UI structure</a:t>
            </a:r>
          </a:p>
        </p:txBody>
      </p:sp>
      <p:sp>
        <p:nvSpPr>
          <p:cNvPr id="1448" name="Shape 1448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Shape 1449"/>
          <p:cNvSpPr txBox="1"/>
          <p:nvPr>
            <p:ph idx="12" type="sldNum"/>
          </p:nvPr>
        </p:nvSpPr>
        <p:spPr>
          <a:xfrm>
            <a:off x="8622814" y="4663225"/>
            <a:ext cx="39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1450" name="Shape 1450"/>
          <p:cNvSpPr/>
          <p:nvPr/>
        </p:nvSpPr>
        <p:spPr>
          <a:xfrm>
            <a:off x="2869860" y="4335019"/>
            <a:ext cx="1185600" cy="686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Poling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Service</a:t>
            </a:r>
          </a:p>
        </p:txBody>
      </p:sp>
      <p:sp>
        <p:nvSpPr>
          <p:cNvPr id="1451" name="Shape 1451"/>
          <p:cNvSpPr/>
          <p:nvPr/>
        </p:nvSpPr>
        <p:spPr>
          <a:xfrm>
            <a:off x="4240235" y="4335019"/>
            <a:ext cx="1185600" cy="686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Graph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Component</a:t>
            </a:r>
          </a:p>
        </p:txBody>
      </p:sp>
      <p:sp>
        <p:nvSpPr>
          <p:cNvPr id="1452" name="Shape 1452"/>
          <p:cNvSpPr/>
          <p:nvPr/>
        </p:nvSpPr>
        <p:spPr>
          <a:xfrm>
            <a:off x="5610610" y="4335019"/>
            <a:ext cx="1185600" cy="686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Metrics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Component</a:t>
            </a:r>
          </a:p>
        </p:txBody>
      </p:sp>
      <p:sp>
        <p:nvSpPr>
          <p:cNvPr id="1453" name="Shape 1453"/>
          <p:cNvSpPr/>
          <p:nvPr/>
        </p:nvSpPr>
        <p:spPr>
          <a:xfrm>
            <a:off x="2869860" y="3309492"/>
            <a:ext cx="1185600" cy="6864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Component</a:t>
            </a:r>
          </a:p>
        </p:txBody>
      </p:sp>
      <p:sp>
        <p:nvSpPr>
          <p:cNvPr id="1454" name="Shape 1454"/>
          <p:cNvSpPr/>
          <p:nvPr/>
        </p:nvSpPr>
        <p:spPr>
          <a:xfrm>
            <a:off x="4240235" y="3309492"/>
            <a:ext cx="1185600" cy="6864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Assetview</a:t>
            </a:r>
          </a:p>
          <a:p>
            <a:pPr lv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Component</a:t>
            </a:r>
          </a:p>
        </p:txBody>
      </p:sp>
      <p:sp>
        <p:nvSpPr>
          <p:cNvPr id="1455" name="Shape 1455"/>
          <p:cNvSpPr/>
          <p:nvPr/>
        </p:nvSpPr>
        <p:spPr>
          <a:xfrm>
            <a:off x="5610610" y="3309492"/>
            <a:ext cx="1185600" cy="6864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</a:t>
            </a:r>
          </a:p>
          <a:p>
            <a:pPr lv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Component</a:t>
            </a:r>
          </a:p>
        </p:txBody>
      </p:sp>
      <p:sp>
        <p:nvSpPr>
          <p:cNvPr id="1456" name="Shape 1456"/>
          <p:cNvSpPr/>
          <p:nvPr/>
        </p:nvSpPr>
        <p:spPr>
          <a:xfrm>
            <a:off x="6980985" y="3309492"/>
            <a:ext cx="1185600" cy="6864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Settings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Component</a:t>
            </a:r>
          </a:p>
        </p:txBody>
      </p:sp>
      <p:sp>
        <p:nvSpPr>
          <p:cNvPr id="1457" name="Shape 1457"/>
          <p:cNvSpPr/>
          <p:nvPr/>
        </p:nvSpPr>
        <p:spPr>
          <a:xfrm>
            <a:off x="2253192" y="2281143"/>
            <a:ext cx="1185600" cy="686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Tree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Component</a:t>
            </a:r>
          </a:p>
        </p:txBody>
      </p:sp>
      <p:sp>
        <p:nvSpPr>
          <p:cNvPr id="1458" name="Shape 1458"/>
          <p:cNvSpPr/>
          <p:nvPr/>
        </p:nvSpPr>
        <p:spPr>
          <a:xfrm>
            <a:off x="2253192" y="1386731"/>
            <a:ext cx="1185600" cy="686399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Sidenav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Component</a:t>
            </a:r>
          </a:p>
        </p:txBody>
      </p:sp>
      <p:sp>
        <p:nvSpPr>
          <p:cNvPr id="1459" name="Shape 1459"/>
          <p:cNvSpPr/>
          <p:nvPr/>
        </p:nvSpPr>
        <p:spPr>
          <a:xfrm>
            <a:off x="3623566" y="978375"/>
            <a:ext cx="1185600" cy="686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Validator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Service</a:t>
            </a:r>
          </a:p>
        </p:txBody>
      </p:sp>
      <p:sp>
        <p:nvSpPr>
          <p:cNvPr id="1460" name="Shape 1460"/>
          <p:cNvSpPr/>
          <p:nvPr/>
        </p:nvSpPr>
        <p:spPr>
          <a:xfrm>
            <a:off x="4925422" y="979245"/>
            <a:ext cx="1185600" cy="686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Parser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Service</a:t>
            </a:r>
          </a:p>
        </p:txBody>
      </p:sp>
      <p:sp>
        <p:nvSpPr>
          <p:cNvPr id="1461" name="Shape 1461"/>
          <p:cNvSpPr/>
          <p:nvPr/>
        </p:nvSpPr>
        <p:spPr>
          <a:xfrm>
            <a:off x="7597653" y="1455532"/>
            <a:ext cx="1185600" cy="6864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Toolbar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Component</a:t>
            </a:r>
          </a:p>
        </p:txBody>
      </p:sp>
      <p:sp>
        <p:nvSpPr>
          <p:cNvPr id="1462" name="Shape 1462"/>
          <p:cNvSpPr/>
          <p:nvPr/>
        </p:nvSpPr>
        <p:spPr>
          <a:xfrm>
            <a:off x="6227278" y="995376"/>
            <a:ext cx="1185600" cy="686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HTTP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Service</a:t>
            </a:r>
          </a:p>
        </p:txBody>
      </p:sp>
      <p:sp>
        <p:nvSpPr>
          <p:cNvPr id="1463" name="Shape 1463"/>
          <p:cNvSpPr/>
          <p:nvPr/>
        </p:nvSpPr>
        <p:spPr>
          <a:xfrm>
            <a:off x="4925422" y="1954140"/>
            <a:ext cx="1185600" cy="686400"/>
          </a:xfrm>
          <a:prstGeom prst="roundRect">
            <a:avLst>
              <a:gd fmla="val 4659" name="adj"/>
            </a:avLst>
          </a:prstGeom>
          <a:solidFill>
            <a:srgbClr val="D64426">
              <a:alpha val="745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Component</a:t>
            </a:r>
          </a:p>
        </p:txBody>
      </p:sp>
      <p:sp>
        <p:nvSpPr>
          <p:cNvPr id="1464" name="Shape 1464"/>
          <p:cNvSpPr/>
          <p:nvPr/>
        </p:nvSpPr>
        <p:spPr>
          <a:xfrm>
            <a:off x="4927468" y="2637761"/>
            <a:ext cx="1185600" cy="272700"/>
          </a:xfrm>
          <a:prstGeom prst="roundRect">
            <a:avLst>
              <a:gd fmla="val 11472" name="adj"/>
            </a:avLst>
          </a:prstGeom>
          <a:solidFill>
            <a:srgbClr val="FFAB40">
              <a:alpha val="453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Router</a:t>
            </a:r>
          </a:p>
        </p:txBody>
      </p:sp>
      <p:sp>
        <p:nvSpPr>
          <p:cNvPr id="1465" name="Shape 1465"/>
          <p:cNvSpPr/>
          <p:nvPr/>
        </p:nvSpPr>
        <p:spPr>
          <a:xfrm>
            <a:off x="7597653" y="2281143"/>
            <a:ext cx="1185600" cy="686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Data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Service</a:t>
            </a:r>
          </a:p>
        </p:txBody>
      </p:sp>
      <p:sp>
        <p:nvSpPr>
          <p:cNvPr id="1466" name="Shape 1466"/>
          <p:cNvSpPr txBox="1"/>
          <p:nvPr/>
        </p:nvSpPr>
        <p:spPr>
          <a:xfrm>
            <a:off x="142550" y="1568875"/>
            <a:ext cx="2009100" cy="2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Component-based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Architecture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Components inject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Services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Components follow an MVC-like pattern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Asynchronous events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Direct access to DOM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67" name="Shape 1467"/>
          <p:cNvCxnSpPr>
            <a:stCxn id="1454" idx="2"/>
            <a:endCxn id="1450" idx="0"/>
          </p:cNvCxnSpPr>
          <p:nvPr/>
        </p:nvCxnSpPr>
        <p:spPr>
          <a:xfrm rot="5400000">
            <a:off x="3978335" y="3480192"/>
            <a:ext cx="339000" cy="1370400"/>
          </a:xfrm>
          <a:prstGeom prst="bentConnector3">
            <a:avLst>
              <a:gd fmla="val 500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468" name="Shape 1468"/>
          <p:cNvCxnSpPr>
            <a:stCxn id="1454" idx="2"/>
            <a:endCxn id="1451" idx="0"/>
          </p:cNvCxnSpPr>
          <p:nvPr/>
        </p:nvCxnSpPr>
        <p:spPr>
          <a:xfrm flipH="1" rot="-5400000">
            <a:off x="4663835" y="4165092"/>
            <a:ext cx="339000" cy="600"/>
          </a:xfrm>
          <a:prstGeom prst="bentConnector3">
            <a:avLst>
              <a:gd fmla="val 500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469" name="Shape 1469"/>
          <p:cNvCxnSpPr>
            <a:stCxn id="1454" idx="2"/>
            <a:endCxn id="1452" idx="0"/>
          </p:cNvCxnSpPr>
          <p:nvPr/>
        </p:nvCxnSpPr>
        <p:spPr>
          <a:xfrm flipH="1" rot="-5400000">
            <a:off x="5348735" y="3480192"/>
            <a:ext cx="339000" cy="1370400"/>
          </a:xfrm>
          <a:prstGeom prst="bentConnector3">
            <a:avLst>
              <a:gd fmla="val 500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470" name="Shape 1470"/>
          <p:cNvCxnSpPr>
            <a:stCxn id="1464" idx="2"/>
            <a:endCxn id="1453" idx="0"/>
          </p:cNvCxnSpPr>
          <p:nvPr/>
        </p:nvCxnSpPr>
        <p:spPr>
          <a:xfrm rot="5400000">
            <a:off x="4291918" y="2081111"/>
            <a:ext cx="398999" cy="20577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471" name="Shape 1471"/>
          <p:cNvCxnSpPr>
            <a:stCxn id="1464" idx="2"/>
            <a:endCxn id="1456" idx="0"/>
          </p:cNvCxnSpPr>
          <p:nvPr/>
        </p:nvCxnSpPr>
        <p:spPr>
          <a:xfrm flipH="1" rot="-5400000">
            <a:off x="6347518" y="2083211"/>
            <a:ext cx="398999" cy="20535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472" name="Shape 1472"/>
          <p:cNvCxnSpPr>
            <a:stCxn id="1464" idx="2"/>
            <a:endCxn id="1454" idx="0"/>
          </p:cNvCxnSpPr>
          <p:nvPr/>
        </p:nvCxnSpPr>
        <p:spPr>
          <a:xfrm rot="5400000">
            <a:off x="4977118" y="2766311"/>
            <a:ext cx="398999" cy="6873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473" name="Shape 1473"/>
          <p:cNvCxnSpPr>
            <a:stCxn id="1464" idx="2"/>
            <a:endCxn id="1455" idx="0"/>
          </p:cNvCxnSpPr>
          <p:nvPr/>
        </p:nvCxnSpPr>
        <p:spPr>
          <a:xfrm flipH="1" rot="-5400000">
            <a:off x="5662318" y="2768411"/>
            <a:ext cx="398999" cy="6831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474" name="Shape 1474"/>
          <p:cNvCxnSpPr>
            <a:stCxn id="1458" idx="2"/>
            <a:endCxn id="1457" idx="0"/>
          </p:cNvCxnSpPr>
          <p:nvPr/>
        </p:nvCxnSpPr>
        <p:spPr>
          <a:xfrm flipH="1" rot="-5400000">
            <a:off x="2742342" y="2176781"/>
            <a:ext cx="207900" cy="600"/>
          </a:xfrm>
          <a:prstGeom prst="bentConnector3">
            <a:avLst>
              <a:gd fmla="val 5002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475" name="Shape 1475"/>
          <p:cNvCxnSpPr>
            <a:stCxn id="1458" idx="3"/>
            <a:endCxn id="1463" idx="1"/>
          </p:cNvCxnSpPr>
          <p:nvPr/>
        </p:nvCxnSpPr>
        <p:spPr>
          <a:xfrm>
            <a:off x="3438792" y="1729931"/>
            <a:ext cx="1486500" cy="567300"/>
          </a:xfrm>
          <a:prstGeom prst="bentConnector3">
            <a:avLst>
              <a:gd fmla="val 1301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476" name="Shape 1476"/>
          <p:cNvCxnSpPr>
            <a:stCxn id="1463" idx="3"/>
            <a:endCxn id="1465" idx="1"/>
          </p:cNvCxnSpPr>
          <p:nvPr/>
        </p:nvCxnSpPr>
        <p:spPr>
          <a:xfrm>
            <a:off x="6111022" y="2297340"/>
            <a:ext cx="1486500" cy="327000"/>
          </a:xfrm>
          <a:prstGeom prst="bentConnector3">
            <a:avLst>
              <a:gd fmla="val 711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477" name="Shape 1477"/>
          <p:cNvCxnSpPr>
            <a:stCxn id="1463" idx="3"/>
            <a:endCxn id="1461" idx="1"/>
          </p:cNvCxnSpPr>
          <p:nvPr/>
        </p:nvCxnSpPr>
        <p:spPr>
          <a:xfrm flipH="1" rot="10800000">
            <a:off x="6111022" y="1798740"/>
            <a:ext cx="1486500" cy="498600"/>
          </a:xfrm>
          <a:prstGeom prst="bentConnector3">
            <a:avLst>
              <a:gd fmla="val 711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478" name="Shape 1478"/>
          <p:cNvCxnSpPr>
            <a:stCxn id="1463" idx="0"/>
            <a:endCxn id="1459" idx="2"/>
          </p:cNvCxnSpPr>
          <p:nvPr/>
        </p:nvCxnSpPr>
        <p:spPr>
          <a:xfrm flipH="1" rot="5400000">
            <a:off x="4722472" y="1158390"/>
            <a:ext cx="289500" cy="1302000"/>
          </a:xfrm>
          <a:prstGeom prst="bentConnector3">
            <a:avLst>
              <a:gd fmla="val 4687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479" name="Shape 1479"/>
          <p:cNvCxnSpPr>
            <a:stCxn id="1463" idx="0"/>
            <a:endCxn id="1460" idx="2"/>
          </p:cNvCxnSpPr>
          <p:nvPr/>
        </p:nvCxnSpPr>
        <p:spPr>
          <a:xfrm rot="-5400000">
            <a:off x="5374222" y="1809540"/>
            <a:ext cx="288600" cy="600"/>
          </a:xfrm>
          <a:prstGeom prst="bentConnector3">
            <a:avLst>
              <a:gd fmla="val 4998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480" name="Shape 1480"/>
          <p:cNvCxnSpPr>
            <a:stCxn id="1463" idx="0"/>
            <a:endCxn id="1462" idx="2"/>
          </p:cNvCxnSpPr>
          <p:nvPr/>
        </p:nvCxnSpPr>
        <p:spPr>
          <a:xfrm rot="-5400000">
            <a:off x="6033022" y="1166940"/>
            <a:ext cx="272400" cy="13020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6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6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6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6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6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Shape 1485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Upper Layer - Grafana internals</a:t>
            </a:r>
          </a:p>
        </p:txBody>
      </p:sp>
      <p:sp>
        <p:nvSpPr>
          <p:cNvPr id="1486" name="Shape 1486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Shape 148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grpSp>
        <p:nvGrpSpPr>
          <p:cNvPr id="1488" name="Shape 1488"/>
          <p:cNvGrpSpPr/>
          <p:nvPr/>
        </p:nvGrpSpPr>
        <p:grpSpPr>
          <a:xfrm>
            <a:off x="689175" y="1131773"/>
            <a:ext cx="1550280" cy="1322732"/>
            <a:chOff x="613350" y="1601514"/>
            <a:chExt cx="2405400" cy="2274300"/>
          </a:xfrm>
        </p:grpSpPr>
        <p:sp>
          <p:nvSpPr>
            <p:cNvPr id="1489" name="Shape 1489"/>
            <p:cNvSpPr/>
            <p:nvPr/>
          </p:nvSpPr>
          <p:spPr>
            <a:xfrm>
              <a:off x="613350" y="1601514"/>
              <a:ext cx="2405400" cy="2274300"/>
            </a:xfrm>
            <a:prstGeom prst="roundRect">
              <a:avLst>
                <a:gd fmla="val 9417" name="adj"/>
              </a:avLst>
            </a:prstGeom>
            <a:solidFill>
              <a:srgbClr val="548FC6">
                <a:alpha val="41540"/>
              </a:srgbClr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735300" y="1741328"/>
              <a:ext cx="2161500" cy="199469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491" name="Shape 14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29679" y="2507119"/>
              <a:ext cx="1121750" cy="116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2" name="Shape 1492"/>
            <p:cNvSpPr txBox="1"/>
            <p:nvPr/>
          </p:nvSpPr>
          <p:spPr>
            <a:xfrm>
              <a:off x="769057" y="1661005"/>
              <a:ext cx="20940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solidFill>
                    <a:srgbClr val="1B1B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Graph Composer</a:t>
              </a:r>
            </a:p>
          </p:txBody>
        </p:sp>
      </p:grpSp>
      <p:sp>
        <p:nvSpPr>
          <p:cNvPr id="1493" name="Shape 1493"/>
          <p:cNvSpPr txBox="1"/>
          <p:nvPr/>
        </p:nvSpPr>
        <p:spPr>
          <a:xfrm>
            <a:off x="2649125" y="2999125"/>
            <a:ext cx="59811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&lt;</a:t>
            </a:r>
            <a:r>
              <a:rPr lang="en" sz="1200">
                <a:solidFill>
                  <a:srgbClr val="800000"/>
                </a:solidFill>
                <a:highlight>
                  <a:srgbClr val="FFFFFF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iframe [</a:t>
            </a: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src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]=</a:t>
            </a:r>
            <a:r>
              <a:rPr lang="en" sz="1200">
                <a:solidFill>
                  <a:srgbClr val="134F5C"/>
                </a:solidFill>
                <a:highlight>
                  <a:srgbClr val="FFFFFF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"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Droid Sans Mono"/>
                <a:ea typeface="Droid Sans Mono"/>
                <a:cs typeface="Droid Sans Mono"/>
                <a:sym typeface="Droid Sans Mono"/>
                <a:hlinkClick r:id="rId4"/>
              </a:rPr>
              <a:t>http://grafana-server:3000/ontomon-dashboard/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134F5C"/>
                </a:solidFill>
                <a:highlight>
                  <a:srgbClr val="FFFFFF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&amp;panelId=5&amp;from=now-30&amp;to=now&amp;var-asset=Debian-Server-1</a:t>
            </a:r>
            <a:r>
              <a:rPr lang="en" sz="1200">
                <a:solidFill>
                  <a:srgbClr val="45818E"/>
                </a:solidFill>
                <a:highlight>
                  <a:srgbClr val="FFFFFF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"</a:t>
            </a:r>
            <a:r>
              <a:rPr lang="en" sz="1200">
                <a:solidFill>
                  <a:srgbClr val="800000"/>
                </a:solidFill>
                <a:highlight>
                  <a:srgbClr val="FFFFFF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0000"/>
                </a:solidFill>
                <a:highlight>
                  <a:srgbClr val="FFFFFF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&lt;/iframe&gt;</a:t>
            </a:r>
          </a:p>
        </p:txBody>
      </p:sp>
      <p:sp>
        <p:nvSpPr>
          <p:cNvPr id="1494" name="Shape 1494"/>
          <p:cNvSpPr txBox="1"/>
          <p:nvPr/>
        </p:nvSpPr>
        <p:spPr>
          <a:xfrm>
            <a:off x="5386347" y="3383482"/>
            <a:ext cx="2484299" cy="250800"/>
          </a:xfrm>
          <a:prstGeom prst="rect">
            <a:avLst/>
          </a:prstGeom>
          <a:noFill/>
          <a:ln cap="flat" cmpd="sng" w="9525">
            <a:solidFill>
              <a:srgbClr val="D6442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5" name="Shape 1495"/>
          <p:cNvSpPr txBox="1"/>
          <p:nvPr/>
        </p:nvSpPr>
        <p:spPr>
          <a:xfrm>
            <a:off x="5671847" y="4287775"/>
            <a:ext cx="1927199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Template variable</a:t>
            </a:r>
          </a:p>
        </p:txBody>
      </p:sp>
      <p:sp>
        <p:nvSpPr>
          <p:cNvPr id="1496" name="Shape 1496"/>
          <p:cNvSpPr/>
          <p:nvPr/>
        </p:nvSpPr>
        <p:spPr>
          <a:xfrm>
            <a:off x="3543248" y="1274025"/>
            <a:ext cx="1079100" cy="10293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Well-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known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URL</a:t>
            </a:r>
          </a:p>
        </p:txBody>
      </p:sp>
      <p:grpSp>
        <p:nvGrpSpPr>
          <p:cNvPr id="1497" name="Shape 1497"/>
          <p:cNvGrpSpPr/>
          <p:nvPr/>
        </p:nvGrpSpPr>
        <p:grpSpPr>
          <a:xfrm>
            <a:off x="742422" y="3400922"/>
            <a:ext cx="1441796" cy="1269059"/>
            <a:chOff x="628450" y="1481232"/>
            <a:chExt cx="2405400" cy="2274300"/>
          </a:xfrm>
        </p:grpSpPr>
        <p:grpSp>
          <p:nvGrpSpPr>
            <p:cNvPr id="1498" name="Shape 1498"/>
            <p:cNvGrpSpPr/>
            <p:nvPr/>
          </p:nvGrpSpPr>
          <p:grpSpPr>
            <a:xfrm>
              <a:off x="628450" y="1481232"/>
              <a:ext cx="2405400" cy="2274300"/>
              <a:chOff x="704650" y="1569250"/>
              <a:chExt cx="2405400" cy="2274300"/>
            </a:xfrm>
          </p:grpSpPr>
          <p:grpSp>
            <p:nvGrpSpPr>
              <p:cNvPr id="1499" name="Shape 1499"/>
              <p:cNvGrpSpPr/>
              <p:nvPr/>
            </p:nvGrpSpPr>
            <p:grpSpPr>
              <a:xfrm>
                <a:off x="704650" y="1569250"/>
                <a:ext cx="2405400" cy="2274300"/>
                <a:chOff x="704650" y="1569250"/>
                <a:chExt cx="2405400" cy="2274300"/>
              </a:xfrm>
            </p:grpSpPr>
            <p:sp>
              <p:nvSpPr>
                <p:cNvPr id="1500" name="Shape 1500"/>
                <p:cNvSpPr/>
                <p:nvPr/>
              </p:nvSpPr>
              <p:spPr>
                <a:xfrm>
                  <a:off x="704650" y="1569250"/>
                  <a:ext cx="2405400" cy="2274300"/>
                </a:xfrm>
                <a:prstGeom prst="roundRect">
                  <a:avLst>
                    <a:gd fmla="val 9417" name="adj"/>
                  </a:avLst>
                </a:prstGeom>
                <a:solidFill>
                  <a:srgbClr val="548FC6">
                    <a:alpha val="61960"/>
                  </a:srgbClr>
                </a:solidFill>
                <a:ln cap="flat" cmpd="sng" w="19050">
                  <a:solidFill>
                    <a:srgbClr val="43434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1" name="Shape 1501"/>
                <p:cNvSpPr/>
                <p:nvPr/>
              </p:nvSpPr>
              <p:spPr>
                <a:xfrm>
                  <a:off x="821500" y="1760339"/>
                  <a:ext cx="2161500" cy="1946099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1502" name="Shape 150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917239" y="2702752"/>
                <a:ext cx="1916823" cy="4431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03" name="Shape 1503"/>
            <p:cNvSpPr txBox="1"/>
            <p:nvPr/>
          </p:nvSpPr>
          <p:spPr>
            <a:xfrm>
              <a:off x="660110" y="1795940"/>
              <a:ext cx="22734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solidFill>
                    <a:srgbClr val="1B1B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Storage</a:t>
              </a:r>
              <a:r>
                <a:rPr lang="en"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" sz="1200">
                  <a:solidFill>
                    <a:srgbClr val="1B1B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Backend</a:t>
              </a:r>
            </a:p>
          </p:txBody>
        </p:sp>
      </p:grpSp>
      <p:grpSp>
        <p:nvGrpSpPr>
          <p:cNvPr id="1504" name="Shape 1504"/>
          <p:cNvGrpSpPr/>
          <p:nvPr/>
        </p:nvGrpSpPr>
        <p:grpSpPr>
          <a:xfrm>
            <a:off x="6027200" y="1116307"/>
            <a:ext cx="1437707" cy="1353663"/>
            <a:chOff x="628450" y="1598589"/>
            <a:chExt cx="2405400" cy="2274300"/>
          </a:xfrm>
        </p:grpSpPr>
        <p:grpSp>
          <p:nvGrpSpPr>
            <p:cNvPr id="1505" name="Shape 1505"/>
            <p:cNvGrpSpPr/>
            <p:nvPr/>
          </p:nvGrpSpPr>
          <p:grpSpPr>
            <a:xfrm>
              <a:off x="628450" y="1598589"/>
              <a:ext cx="2405400" cy="2274300"/>
              <a:chOff x="628450" y="1481232"/>
              <a:chExt cx="2405400" cy="2274300"/>
            </a:xfrm>
          </p:grpSpPr>
          <p:grpSp>
            <p:nvGrpSpPr>
              <p:cNvPr id="1506" name="Shape 1506"/>
              <p:cNvGrpSpPr/>
              <p:nvPr/>
            </p:nvGrpSpPr>
            <p:grpSpPr>
              <a:xfrm>
                <a:off x="628450" y="1481232"/>
                <a:ext cx="2405400" cy="2274300"/>
                <a:chOff x="704650" y="1569250"/>
                <a:chExt cx="2405400" cy="2274300"/>
              </a:xfrm>
            </p:grpSpPr>
            <p:sp>
              <p:nvSpPr>
                <p:cNvPr id="1507" name="Shape 1507"/>
                <p:cNvSpPr/>
                <p:nvPr/>
              </p:nvSpPr>
              <p:spPr>
                <a:xfrm>
                  <a:off x="704650" y="1569250"/>
                  <a:ext cx="2405400" cy="2274300"/>
                </a:xfrm>
                <a:prstGeom prst="roundRect">
                  <a:avLst>
                    <a:gd fmla="val 9417" name="adj"/>
                  </a:avLst>
                </a:prstGeom>
                <a:solidFill>
                  <a:srgbClr val="548FC6">
                    <a:alpha val="41540"/>
                  </a:srgbClr>
                </a:solidFill>
                <a:ln cap="flat" cmpd="sng" w="19050">
                  <a:solidFill>
                    <a:srgbClr val="43434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8" name="Shape 1508"/>
                <p:cNvSpPr/>
                <p:nvPr/>
              </p:nvSpPr>
              <p:spPr>
                <a:xfrm>
                  <a:off x="821500" y="1701660"/>
                  <a:ext cx="2161500" cy="2004899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1509" name="Shape 150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185605" y="2301970"/>
                <a:ext cx="1313000" cy="13130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10" name="Shape 1510"/>
            <p:cNvSpPr txBox="1"/>
            <p:nvPr/>
          </p:nvSpPr>
          <p:spPr>
            <a:xfrm>
              <a:off x="668690" y="1697201"/>
              <a:ext cx="22227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solidFill>
                    <a:srgbClr val="1B1B1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OntoMon Web UI</a:t>
              </a:r>
            </a:p>
          </p:txBody>
        </p:sp>
      </p:grpSp>
      <p:sp>
        <p:nvSpPr>
          <p:cNvPr id="1511" name="Shape 1511"/>
          <p:cNvSpPr/>
          <p:nvPr/>
        </p:nvSpPr>
        <p:spPr>
          <a:xfrm>
            <a:off x="6030950" y="1546689"/>
            <a:ext cx="1370100" cy="477599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Web client</a:t>
            </a:r>
          </a:p>
        </p:txBody>
      </p:sp>
      <p:grpSp>
        <p:nvGrpSpPr>
          <p:cNvPr id="1512" name="Shape 1512"/>
          <p:cNvGrpSpPr/>
          <p:nvPr/>
        </p:nvGrpSpPr>
        <p:grpSpPr>
          <a:xfrm>
            <a:off x="2239455" y="1431400"/>
            <a:ext cx="1303800" cy="361739"/>
            <a:chOff x="2226980" y="1463303"/>
            <a:chExt cx="1303800" cy="361739"/>
          </a:xfrm>
        </p:grpSpPr>
        <p:cxnSp>
          <p:nvCxnSpPr>
            <p:cNvPr id="1513" name="Shape 1513"/>
            <p:cNvCxnSpPr>
              <a:stCxn id="1489" idx="3"/>
              <a:endCxn id="1496" idx="2"/>
            </p:cNvCxnSpPr>
            <p:nvPr/>
          </p:nvCxnSpPr>
          <p:spPr>
            <a:xfrm flipH="1" rot="10800000">
              <a:off x="2226980" y="1820542"/>
              <a:ext cx="1303800" cy="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1514" name="Shape 1514"/>
            <p:cNvSpPr txBox="1"/>
            <p:nvPr/>
          </p:nvSpPr>
          <p:spPr>
            <a:xfrm>
              <a:off x="2270158" y="1463303"/>
              <a:ext cx="10197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serves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</a:t>
              </a:r>
              <a:r>
                <a:rPr lang="en"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raphs </a:t>
              </a:r>
            </a:p>
          </p:txBody>
        </p:sp>
      </p:grpSp>
      <p:grpSp>
        <p:nvGrpSpPr>
          <p:cNvPr id="1515" name="Shape 1515"/>
          <p:cNvGrpSpPr/>
          <p:nvPr/>
        </p:nvGrpSpPr>
        <p:grpSpPr>
          <a:xfrm>
            <a:off x="455182" y="2454506"/>
            <a:ext cx="1019700" cy="946200"/>
            <a:chOff x="455182" y="2454506"/>
            <a:chExt cx="1019700" cy="946200"/>
          </a:xfrm>
        </p:grpSpPr>
        <p:cxnSp>
          <p:nvCxnSpPr>
            <p:cNvPr id="1516" name="Shape 1516"/>
            <p:cNvCxnSpPr>
              <a:stCxn id="1489" idx="2"/>
              <a:endCxn id="1517" idx="0"/>
            </p:cNvCxnSpPr>
            <p:nvPr/>
          </p:nvCxnSpPr>
          <p:spPr>
            <a:xfrm flipH="1">
              <a:off x="1457415" y="2454506"/>
              <a:ext cx="6900" cy="94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518" name="Shape 1518"/>
            <p:cNvSpPr txBox="1"/>
            <p:nvPr/>
          </p:nvSpPr>
          <p:spPr>
            <a:xfrm>
              <a:off x="455182" y="2809953"/>
              <a:ext cx="10197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retrieves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metrics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from</a:t>
              </a:r>
            </a:p>
          </p:txBody>
        </p:sp>
      </p:grpSp>
      <p:grpSp>
        <p:nvGrpSpPr>
          <p:cNvPr id="1519" name="Shape 1519"/>
          <p:cNvGrpSpPr/>
          <p:nvPr/>
        </p:nvGrpSpPr>
        <p:grpSpPr>
          <a:xfrm>
            <a:off x="4622450" y="1420725"/>
            <a:ext cx="1408500" cy="368064"/>
            <a:chOff x="4622450" y="1459931"/>
            <a:chExt cx="1408500" cy="368064"/>
          </a:xfrm>
        </p:grpSpPr>
        <p:cxnSp>
          <p:nvCxnSpPr>
            <p:cNvPr id="1520" name="Shape 1520"/>
            <p:cNvCxnSpPr>
              <a:stCxn id="1511" idx="1"/>
              <a:endCxn id="1496" idx="6"/>
            </p:cNvCxnSpPr>
            <p:nvPr/>
          </p:nvCxnSpPr>
          <p:spPr>
            <a:xfrm flipH="1">
              <a:off x="4622450" y="1824695"/>
              <a:ext cx="1408500" cy="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1521" name="Shape 1521"/>
            <p:cNvSpPr txBox="1"/>
            <p:nvPr/>
          </p:nvSpPr>
          <p:spPr>
            <a:xfrm>
              <a:off x="4839379" y="1459931"/>
              <a:ext cx="1019700" cy="291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embeds graphs</a:t>
              </a:r>
            </a:p>
          </p:txBody>
        </p:sp>
      </p:grpSp>
      <p:grpSp>
        <p:nvGrpSpPr>
          <p:cNvPr id="1522" name="Shape 1522"/>
          <p:cNvGrpSpPr/>
          <p:nvPr/>
        </p:nvGrpSpPr>
        <p:grpSpPr>
          <a:xfrm>
            <a:off x="781693" y="3400840"/>
            <a:ext cx="1284783" cy="1322670"/>
            <a:chOff x="772592" y="3400975"/>
            <a:chExt cx="1320300" cy="1374774"/>
          </a:xfrm>
        </p:grpSpPr>
        <p:pic>
          <p:nvPicPr>
            <p:cNvPr id="1517" name="Shape 15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00864" y="3400975"/>
              <a:ext cx="732025" cy="732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3" name="Shape 1523"/>
            <p:cNvSpPr txBox="1"/>
            <p:nvPr/>
          </p:nvSpPr>
          <p:spPr>
            <a:xfrm>
              <a:off x="772592" y="4302950"/>
              <a:ext cx="1320300" cy="47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300">
                  <a:latin typeface="Montserrat"/>
                  <a:ea typeface="Montserrat"/>
                  <a:cs typeface="Montserrat"/>
                  <a:sym typeface="Montserrat"/>
                </a:rPr>
                <a:t>Time series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300">
                  <a:latin typeface="Montserrat"/>
                  <a:ea typeface="Montserrat"/>
                  <a:cs typeface="Montserrat"/>
                  <a:sym typeface="Montserrat"/>
                </a:rPr>
                <a:t>Database</a:t>
              </a:r>
            </a:p>
          </p:txBody>
        </p:sp>
      </p:grpSp>
      <p:cxnSp>
        <p:nvCxnSpPr>
          <p:cNvPr id="1524" name="Shape 1524"/>
          <p:cNvCxnSpPr>
            <a:stCxn id="1495" idx="0"/>
            <a:endCxn id="1494" idx="2"/>
          </p:cNvCxnSpPr>
          <p:nvPr/>
        </p:nvCxnSpPr>
        <p:spPr>
          <a:xfrm rot="10800000">
            <a:off x="6628547" y="3634375"/>
            <a:ext cx="6900" cy="653400"/>
          </a:xfrm>
          <a:prstGeom prst="straightConnector1">
            <a:avLst/>
          </a:prstGeom>
          <a:noFill/>
          <a:ln cap="flat" cmpd="sng" w="9525">
            <a:solidFill>
              <a:srgbClr val="D64426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00"/>
                                        <p:tgtEl>
                                          <p:spTgt spid="1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Shape 1529"/>
          <p:cNvSpPr/>
          <p:nvPr/>
        </p:nvSpPr>
        <p:spPr>
          <a:xfrm>
            <a:off x="4740575" y="1686200"/>
            <a:ext cx="2851800" cy="2193900"/>
          </a:xfrm>
          <a:prstGeom prst="roundRect">
            <a:avLst>
              <a:gd fmla="val 16667" name="adj"/>
            </a:avLst>
          </a:prstGeom>
          <a:solidFill>
            <a:srgbClr val="FFAB40">
              <a:alpha val="4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0" name="Shape 1530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Upper Layer</a:t>
            </a: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-</a:t>
            </a: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OntoMon UI </a:t>
            </a: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SVG controller</a:t>
            </a:r>
          </a:p>
        </p:txBody>
      </p:sp>
      <p:sp>
        <p:nvSpPr>
          <p:cNvPr id="1531" name="Shape 1531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Shape 1532"/>
          <p:cNvSpPr txBox="1"/>
          <p:nvPr>
            <p:ph idx="12" type="sldNum"/>
          </p:nvPr>
        </p:nvSpPr>
        <p:spPr>
          <a:xfrm>
            <a:off x="8622814" y="4663225"/>
            <a:ext cx="39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1533" name="Shape 1533"/>
          <p:cNvSpPr/>
          <p:nvPr/>
        </p:nvSpPr>
        <p:spPr>
          <a:xfrm>
            <a:off x="4888600" y="2084375"/>
            <a:ext cx="1183500" cy="591600"/>
          </a:xfrm>
          <a:prstGeom prst="roundRect">
            <a:avLst>
              <a:gd fmla="val 16667" name="adj"/>
            </a:avLst>
          </a:prstGeom>
          <a:solidFill>
            <a:srgbClr val="548FC6">
              <a:alpha val="6231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Some SVG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element</a:t>
            </a:r>
          </a:p>
        </p:txBody>
      </p:sp>
      <p:sp>
        <p:nvSpPr>
          <p:cNvPr id="1534" name="Shape 1534"/>
          <p:cNvSpPr/>
          <p:nvPr/>
        </p:nvSpPr>
        <p:spPr>
          <a:xfrm>
            <a:off x="6260200" y="2084375"/>
            <a:ext cx="1183500" cy="591600"/>
          </a:xfrm>
          <a:prstGeom prst="roundRect">
            <a:avLst>
              <a:gd fmla="val 16667" name="adj"/>
            </a:avLst>
          </a:prstGeom>
          <a:solidFill>
            <a:srgbClr val="548FC6">
              <a:alpha val="6196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Some SVG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element</a:t>
            </a:r>
          </a:p>
        </p:txBody>
      </p:sp>
      <p:sp>
        <p:nvSpPr>
          <p:cNvPr id="1535" name="Shape 1535"/>
          <p:cNvSpPr/>
          <p:nvPr/>
        </p:nvSpPr>
        <p:spPr>
          <a:xfrm>
            <a:off x="4888600" y="2922575"/>
            <a:ext cx="1183500" cy="59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6" name="Shape 1536"/>
          <p:cNvSpPr/>
          <p:nvPr/>
        </p:nvSpPr>
        <p:spPr>
          <a:xfrm>
            <a:off x="6260200" y="2922575"/>
            <a:ext cx="1183500" cy="59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537" name="Shape 1537"/>
          <p:cNvGrpSpPr/>
          <p:nvPr/>
        </p:nvGrpSpPr>
        <p:grpSpPr>
          <a:xfrm>
            <a:off x="6479850" y="3514175"/>
            <a:ext cx="1838100" cy="1360625"/>
            <a:chOff x="6479850" y="3361775"/>
            <a:chExt cx="1838100" cy="1360625"/>
          </a:xfrm>
        </p:grpSpPr>
        <p:cxnSp>
          <p:nvCxnSpPr>
            <p:cNvPr id="1538" name="Shape 1538"/>
            <p:cNvCxnSpPr>
              <a:endCxn id="1536" idx="2"/>
            </p:cNvCxnSpPr>
            <p:nvPr/>
          </p:nvCxnSpPr>
          <p:spPr>
            <a:xfrm rot="10800000">
              <a:off x="6851950" y="3361775"/>
              <a:ext cx="541500" cy="761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lg" w="lg" type="none"/>
              <a:tailEnd len="lg" w="lg" type="stealth"/>
            </a:ln>
          </p:spPr>
        </p:cxnSp>
        <p:sp>
          <p:nvSpPr>
            <p:cNvPr id="1539" name="Shape 1539"/>
            <p:cNvSpPr txBox="1"/>
            <p:nvPr/>
          </p:nvSpPr>
          <p:spPr>
            <a:xfrm>
              <a:off x="6479850" y="4047700"/>
              <a:ext cx="1838100" cy="6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300">
                  <a:latin typeface="Montserrat"/>
                  <a:ea typeface="Montserrat"/>
                  <a:cs typeface="Montserrat"/>
                  <a:sym typeface="Montserrat"/>
                </a:rPr>
                <a:t>Slot:</a:t>
              </a:r>
              <a:r>
                <a:rPr lang="en" sz="1300">
                  <a:latin typeface="Montserrat Light"/>
                  <a:ea typeface="Montserrat Light"/>
                  <a:cs typeface="Montserrat Light"/>
                  <a:sym typeface="Montserrat Light"/>
                </a:rPr>
                <a:t>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300">
                  <a:latin typeface="Montserrat Light"/>
                  <a:ea typeface="Montserrat Light"/>
                  <a:cs typeface="Montserrat Light"/>
                  <a:sym typeface="Montserrat Light"/>
                </a:rPr>
                <a:t>&lt;x&gt;, &lt;y&gt;, </a:t>
              </a:r>
            </a:p>
            <a:p>
              <a:pPr lvl="0" algn="ctr">
                <a:spcBef>
                  <a:spcPts val="0"/>
                </a:spcBef>
                <a:buNone/>
              </a:pPr>
              <a:r>
                <a:rPr lang="en" sz="1300">
                  <a:latin typeface="Montserrat Light"/>
                  <a:ea typeface="Montserrat Light"/>
                  <a:cs typeface="Montserrat Light"/>
                  <a:sym typeface="Montserrat Light"/>
                </a:rPr>
                <a:t>&lt;width&gt;, &lt;height&gt;</a:t>
              </a:r>
            </a:p>
          </p:txBody>
        </p:sp>
      </p:grpSp>
      <p:grpSp>
        <p:nvGrpSpPr>
          <p:cNvPr id="1540" name="Shape 1540"/>
          <p:cNvGrpSpPr/>
          <p:nvPr/>
        </p:nvGrpSpPr>
        <p:grpSpPr>
          <a:xfrm>
            <a:off x="997100" y="1656400"/>
            <a:ext cx="1747800" cy="1902650"/>
            <a:chOff x="1002400" y="1299450"/>
            <a:chExt cx="1747800" cy="1902650"/>
          </a:xfrm>
        </p:grpSpPr>
        <p:sp>
          <p:nvSpPr>
            <p:cNvPr id="1541" name="Shape 1541"/>
            <p:cNvSpPr/>
            <p:nvPr/>
          </p:nvSpPr>
          <p:spPr>
            <a:xfrm>
              <a:off x="1002400" y="1754600"/>
              <a:ext cx="1747800" cy="1447500"/>
            </a:xfrm>
            <a:prstGeom prst="roundRect">
              <a:avLst>
                <a:gd fmla="val 16667" name="adj"/>
              </a:avLst>
            </a:prstGeom>
            <a:solidFill>
              <a:srgbClr val="9FC5E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1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Current SVG</a:t>
              </a:r>
            </a:p>
            <a:p>
              <a:pPr lvl="0" algn="ctr">
                <a:spcBef>
                  <a:spcPts val="0"/>
                </a:spcBef>
                <a:buNone/>
              </a:pPr>
              <a:r>
                <a:rPr lang="en" sz="11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element</a:t>
              </a:r>
            </a:p>
          </p:txBody>
        </p:sp>
        <p:sp>
          <p:nvSpPr>
            <p:cNvPr id="1542" name="Shape 1542"/>
            <p:cNvSpPr txBox="1"/>
            <p:nvPr/>
          </p:nvSpPr>
          <p:spPr>
            <a:xfrm>
              <a:off x="1157157" y="1299450"/>
              <a:ext cx="1410000" cy="46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500" u="sng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Child SVG</a:t>
              </a:r>
            </a:p>
          </p:txBody>
        </p:sp>
      </p:grpSp>
      <p:cxnSp>
        <p:nvCxnSpPr>
          <p:cNvPr id="1543" name="Shape 1543"/>
          <p:cNvCxnSpPr>
            <a:stCxn id="1541" idx="3"/>
            <a:endCxn id="1533" idx="0"/>
          </p:cNvCxnSpPr>
          <p:nvPr/>
        </p:nvCxnSpPr>
        <p:spPr>
          <a:xfrm flipH="1" rot="10800000">
            <a:off x="2744900" y="2084400"/>
            <a:ext cx="2735400" cy="750900"/>
          </a:xfrm>
          <a:prstGeom prst="curvedConnector4">
            <a:avLst>
              <a:gd fmla="val 39184" name="adj1"/>
              <a:gd fmla="val 131715" name="adj2"/>
            </a:avLst>
          </a:prstGeom>
          <a:noFill/>
          <a:ln cap="flat" cmpd="sng" w="9525">
            <a:solidFill>
              <a:srgbClr val="2196F3"/>
            </a:solidFill>
            <a:prstDash val="solid"/>
            <a:round/>
            <a:headEnd len="lg" w="lg" type="none"/>
            <a:tailEnd len="lg" w="lg" type="stealth"/>
          </a:ln>
        </p:spPr>
      </p:cxnSp>
      <p:grpSp>
        <p:nvGrpSpPr>
          <p:cNvPr id="1544" name="Shape 1544"/>
          <p:cNvGrpSpPr/>
          <p:nvPr/>
        </p:nvGrpSpPr>
        <p:grpSpPr>
          <a:xfrm>
            <a:off x="2744900" y="1331650"/>
            <a:ext cx="2706900" cy="1503650"/>
            <a:chOff x="2744900" y="1026850"/>
            <a:chExt cx="2706900" cy="1503650"/>
          </a:xfrm>
        </p:grpSpPr>
        <p:cxnSp>
          <p:nvCxnSpPr>
            <p:cNvPr id="1545" name="Shape 1545"/>
            <p:cNvCxnSpPr>
              <a:stCxn id="1541" idx="3"/>
              <a:endCxn id="1546" idx="1"/>
            </p:cNvCxnSpPr>
            <p:nvPr/>
          </p:nvCxnSpPr>
          <p:spPr>
            <a:xfrm flipH="1" rot="10800000">
              <a:off x="2744900" y="1159800"/>
              <a:ext cx="2706900" cy="13707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1547" name="Shape 1547"/>
            <p:cNvSpPr txBox="1"/>
            <p:nvPr/>
          </p:nvSpPr>
          <p:spPr>
            <a:xfrm>
              <a:off x="2982800" y="1026850"/>
              <a:ext cx="1183500" cy="7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sz="1300">
                  <a:latin typeface="Montserrat"/>
                  <a:ea typeface="Montserrat"/>
                  <a:cs typeface="Montserrat"/>
                  <a:sym typeface="Montserrat"/>
                </a:rPr>
                <a:t>find parent</a:t>
              </a:r>
            </a:p>
            <a:p>
              <a:pPr lvl="0" algn="ctr">
                <a:spcBef>
                  <a:spcPts val="0"/>
                </a:spcBef>
                <a:buNone/>
              </a:pPr>
              <a:r>
                <a:rPr lang="en" sz="1300">
                  <a:latin typeface="Montserrat"/>
                  <a:ea typeface="Montserrat"/>
                  <a:cs typeface="Montserrat"/>
                  <a:sym typeface="Montserrat"/>
                </a:rPr>
                <a:t>element in DOM</a:t>
              </a:r>
            </a:p>
          </p:txBody>
        </p:sp>
      </p:grpSp>
      <p:cxnSp>
        <p:nvCxnSpPr>
          <p:cNvPr id="1548" name="Shape 1548"/>
          <p:cNvCxnSpPr>
            <a:stCxn id="1541" idx="3"/>
            <a:endCxn id="1534" idx="0"/>
          </p:cNvCxnSpPr>
          <p:nvPr/>
        </p:nvCxnSpPr>
        <p:spPr>
          <a:xfrm flipH="1" rot="10800000">
            <a:off x="2744900" y="2084400"/>
            <a:ext cx="4107000" cy="750900"/>
          </a:xfrm>
          <a:prstGeom prst="curvedConnector4">
            <a:avLst>
              <a:gd fmla="val 42796" name="adj1"/>
              <a:gd fmla="val 131715" name="adj2"/>
            </a:avLst>
          </a:prstGeom>
          <a:noFill/>
          <a:ln cap="flat" cmpd="sng" w="9525">
            <a:solidFill>
              <a:srgbClr val="2196F3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549" name="Shape 1549"/>
          <p:cNvSpPr/>
          <p:nvPr/>
        </p:nvSpPr>
        <p:spPr>
          <a:xfrm>
            <a:off x="1287640" y="2465375"/>
            <a:ext cx="1183500" cy="591600"/>
          </a:xfrm>
          <a:prstGeom prst="roundRect">
            <a:avLst>
              <a:gd fmla="val 16667" name="adj"/>
            </a:avLst>
          </a:prstGeom>
          <a:solidFill>
            <a:srgbClr val="9FC5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Current SVG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element</a:t>
            </a:r>
          </a:p>
        </p:txBody>
      </p:sp>
      <p:cxnSp>
        <p:nvCxnSpPr>
          <p:cNvPr id="1550" name="Shape 1550"/>
          <p:cNvCxnSpPr>
            <a:stCxn id="1541" idx="3"/>
            <a:endCxn id="1535" idx="1"/>
          </p:cNvCxnSpPr>
          <p:nvPr/>
        </p:nvCxnSpPr>
        <p:spPr>
          <a:xfrm>
            <a:off x="2744900" y="2835300"/>
            <a:ext cx="2143800" cy="383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2196F3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551" name="Shape 1551"/>
          <p:cNvSpPr/>
          <p:nvPr/>
        </p:nvSpPr>
        <p:spPr>
          <a:xfrm>
            <a:off x="4888600" y="2922575"/>
            <a:ext cx="1183500" cy="591600"/>
          </a:xfrm>
          <a:prstGeom prst="roundRect">
            <a:avLst>
              <a:gd fmla="val 16667" name="adj"/>
            </a:avLst>
          </a:prstGeom>
          <a:solidFill>
            <a:srgbClr val="60A4E4">
              <a:alpha val="6231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Current</a:t>
            </a:r>
            <a:r>
              <a:rPr lang="en" sz="1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SVG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element</a:t>
            </a:r>
          </a:p>
        </p:txBody>
      </p:sp>
      <p:sp>
        <p:nvSpPr>
          <p:cNvPr id="1552" name="Shape 1552"/>
          <p:cNvSpPr txBox="1"/>
          <p:nvPr/>
        </p:nvSpPr>
        <p:spPr>
          <a:xfrm>
            <a:off x="3668600" y="1636450"/>
            <a:ext cx="11835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find first available slot</a:t>
            </a:r>
          </a:p>
        </p:txBody>
      </p:sp>
      <p:grpSp>
        <p:nvGrpSpPr>
          <p:cNvPr id="1553" name="Shape 1553"/>
          <p:cNvGrpSpPr/>
          <p:nvPr/>
        </p:nvGrpSpPr>
        <p:grpSpPr>
          <a:xfrm>
            <a:off x="790525" y="3057050"/>
            <a:ext cx="2190600" cy="1433400"/>
            <a:chOff x="790525" y="2752250"/>
            <a:chExt cx="2190600" cy="1433400"/>
          </a:xfrm>
        </p:grpSpPr>
        <p:sp>
          <p:nvSpPr>
            <p:cNvPr id="1554" name="Shape 1554"/>
            <p:cNvSpPr txBox="1"/>
            <p:nvPr/>
          </p:nvSpPr>
          <p:spPr>
            <a:xfrm>
              <a:off x="790525" y="3677150"/>
              <a:ext cx="2190600" cy="5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sz="1200">
                  <a:latin typeface="Montserrat Medium"/>
                  <a:ea typeface="Montserrat Medium"/>
                  <a:cs typeface="Montserrat Medium"/>
                  <a:sym typeface="Montserrat Medium"/>
                </a:rPr>
                <a:t>Scale</a:t>
              </a:r>
              <a:r>
                <a:rPr lang="en" sz="1200">
                  <a:latin typeface="Montserrat"/>
                  <a:ea typeface="Montserrat"/>
                  <a:cs typeface="Montserrat"/>
                  <a:sym typeface="Montserrat"/>
                </a:rPr>
                <a:t> + </a:t>
              </a:r>
              <a:r>
                <a:rPr lang="en" sz="1200">
                  <a:latin typeface="Montserrat Medium"/>
                  <a:ea typeface="Montserrat Medium"/>
                  <a:cs typeface="Montserrat Medium"/>
                  <a:sym typeface="Montserrat Medium"/>
                </a:rPr>
                <a:t>Transition</a:t>
              </a:r>
              <a:r>
                <a:rPr lang="en" sz="1200">
                  <a:latin typeface="Montserrat"/>
                  <a:ea typeface="Montserrat"/>
                  <a:cs typeface="Montserrat"/>
                  <a:sym typeface="Montserrat"/>
                </a:rPr>
                <a:t> transformations</a:t>
              </a:r>
            </a:p>
          </p:txBody>
        </p:sp>
        <p:cxnSp>
          <p:nvCxnSpPr>
            <p:cNvPr id="1555" name="Shape 1555"/>
            <p:cNvCxnSpPr>
              <a:stCxn id="1554" idx="0"/>
              <a:endCxn id="1549" idx="2"/>
            </p:cNvCxnSpPr>
            <p:nvPr/>
          </p:nvCxnSpPr>
          <p:spPr>
            <a:xfrm rot="10800000">
              <a:off x="1879525" y="2752250"/>
              <a:ext cx="6300" cy="924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lg" w="lg" type="none"/>
              <a:tailEnd len="lg" w="lg" type="stealth"/>
            </a:ln>
          </p:spPr>
        </p:cxnSp>
      </p:grpSp>
      <p:sp>
        <p:nvSpPr>
          <p:cNvPr id="1556" name="Shape 1556"/>
          <p:cNvSpPr txBox="1"/>
          <p:nvPr/>
        </p:nvSpPr>
        <p:spPr>
          <a:xfrm>
            <a:off x="5419057" y="1199200"/>
            <a:ext cx="14100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Parent</a:t>
            </a:r>
            <a:r>
              <a:rPr lang="en" sz="15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SVG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9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8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8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8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8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8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80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Shape 1561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Base Layer - Target System</a:t>
            </a:r>
          </a:p>
        </p:txBody>
      </p:sp>
      <p:sp>
        <p:nvSpPr>
          <p:cNvPr id="1562" name="Shape 1562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Shape 1563"/>
          <p:cNvSpPr txBox="1"/>
          <p:nvPr/>
        </p:nvSpPr>
        <p:spPr>
          <a:xfrm>
            <a:off x="4813275" y="1635875"/>
            <a:ext cx="3803700" cy="28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actual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computing system    that is about to be monitored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Consists of </a:t>
            </a: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software-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hardware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-defined assets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We assume </a:t>
            </a: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hierarchical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organization of entities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At some level or depth contains servers</a:t>
            </a:r>
          </a:p>
        </p:txBody>
      </p:sp>
      <p:sp>
        <p:nvSpPr>
          <p:cNvPr id="1564" name="Shape 156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1565" name="Shape 1565"/>
          <p:cNvSpPr/>
          <p:nvPr/>
        </p:nvSpPr>
        <p:spPr>
          <a:xfrm>
            <a:off x="308300" y="3686774"/>
            <a:ext cx="4352100" cy="831600"/>
          </a:xfrm>
          <a:prstGeom prst="roundRect">
            <a:avLst>
              <a:gd fmla="val 478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6" name="Shape 1566"/>
          <p:cNvSpPr/>
          <p:nvPr/>
        </p:nvSpPr>
        <p:spPr>
          <a:xfrm>
            <a:off x="298450" y="2376460"/>
            <a:ext cx="4352100" cy="1260900"/>
          </a:xfrm>
          <a:prstGeom prst="roundRect">
            <a:avLst>
              <a:gd fmla="val 4128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7" name="Shape 1567"/>
          <p:cNvSpPr/>
          <p:nvPr/>
        </p:nvSpPr>
        <p:spPr>
          <a:xfrm>
            <a:off x="295875" y="1508948"/>
            <a:ext cx="4352100" cy="831600"/>
          </a:xfrm>
          <a:prstGeom prst="roundRect">
            <a:avLst>
              <a:gd fmla="val 497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568" name="Shape 1568"/>
          <p:cNvGrpSpPr/>
          <p:nvPr/>
        </p:nvGrpSpPr>
        <p:grpSpPr>
          <a:xfrm>
            <a:off x="1398327" y="1540379"/>
            <a:ext cx="910017" cy="736500"/>
            <a:chOff x="4811565" y="980109"/>
            <a:chExt cx="1032000" cy="736500"/>
          </a:xfrm>
        </p:grpSpPr>
        <p:sp>
          <p:nvSpPr>
            <p:cNvPr id="1569" name="Shape 1569"/>
            <p:cNvSpPr/>
            <p:nvPr/>
          </p:nvSpPr>
          <p:spPr>
            <a:xfrm>
              <a:off x="4811565" y="980109"/>
              <a:ext cx="10320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Graph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Composer</a:t>
              </a:r>
            </a:p>
          </p:txBody>
        </p:sp>
        <p:pic>
          <p:nvPicPr>
            <p:cNvPr id="1570" name="Shape 15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95862" y="1427355"/>
              <a:ext cx="259894" cy="243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71" name="Shape 1571"/>
          <p:cNvGrpSpPr/>
          <p:nvPr/>
        </p:nvGrpSpPr>
        <p:grpSpPr>
          <a:xfrm>
            <a:off x="2653541" y="1543787"/>
            <a:ext cx="911565" cy="736500"/>
            <a:chOff x="6183016" y="980105"/>
            <a:chExt cx="1032000" cy="736500"/>
          </a:xfrm>
        </p:grpSpPr>
        <p:sp>
          <p:nvSpPr>
            <p:cNvPr id="1572" name="Shape 1572"/>
            <p:cNvSpPr/>
            <p:nvPr/>
          </p:nvSpPr>
          <p:spPr>
            <a:xfrm>
              <a:off x="6183016" y="980105"/>
              <a:ext cx="10320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Web UI</a:t>
              </a:r>
            </a:p>
          </p:txBody>
        </p:sp>
        <p:pic>
          <p:nvPicPr>
            <p:cNvPr id="1573" name="Shape 15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98023" y="1421002"/>
              <a:ext cx="234600" cy="234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74" name="Shape 1574"/>
          <p:cNvGrpSpPr/>
          <p:nvPr/>
        </p:nvGrpSpPr>
        <p:grpSpPr>
          <a:xfrm>
            <a:off x="347879" y="2482516"/>
            <a:ext cx="844153" cy="726188"/>
            <a:chOff x="3633089" y="2369174"/>
            <a:chExt cx="843900" cy="736500"/>
          </a:xfrm>
        </p:grpSpPr>
        <p:sp>
          <p:nvSpPr>
            <p:cNvPr id="1575" name="Shape 1575"/>
            <p:cNvSpPr/>
            <p:nvPr/>
          </p:nvSpPr>
          <p:spPr>
            <a:xfrm>
              <a:off x="3633089" y="2369174"/>
              <a:ext cx="8439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Metrics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Collector</a:t>
              </a:r>
            </a:p>
          </p:txBody>
        </p:sp>
        <p:pic>
          <p:nvPicPr>
            <p:cNvPr id="1576" name="Shape 1576"/>
            <p:cNvPicPr preferRelativeResize="0"/>
            <p:nvPr/>
          </p:nvPicPr>
          <p:blipFill rotWithShape="1">
            <a:blip r:embed="rId5">
              <a:alphaModFix/>
            </a:blip>
            <a:srcRect b="38541" l="0" r="19354" t="31525"/>
            <a:stretch/>
          </p:blipFill>
          <p:spPr>
            <a:xfrm>
              <a:off x="3798488" y="2827537"/>
              <a:ext cx="529825" cy="1966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577" name="Shape 1577"/>
          <p:cNvCxnSpPr>
            <a:stCxn id="1578" idx="3"/>
            <a:endCxn id="1579" idx="1"/>
          </p:cNvCxnSpPr>
          <p:nvPr/>
        </p:nvCxnSpPr>
        <p:spPr>
          <a:xfrm>
            <a:off x="3489026" y="2846612"/>
            <a:ext cx="24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580" name="Shape 1580"/>
          <p:cNvCxnSpPr>
            <a:endCxn id="1581" idx="3"/>
          </p:cNvCxnSpPr>
          <p:nvPr/>
        </p:nvCxnSpPr>
        <p:spPr>
          <a:xfrm rot="10800000">
            <a:off x="2293636" y="4113093"/>
            <a:ext cx="117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582" name="Shape 1582"/>
          <p:cNvCxnSpPr>
            <a:stCxn id="1575" idx="3"/>
            <a:endCxn id="1583" idx="1"/>
          </p:cNvCxnSpPr>
          <p:nvPr/>
        </p:nvCxnSpPr>
        <p:spPr>
          <a:xfrm>
            <a:off x="1192032" y="2845610"/>
            <a:ext cx="2340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584" name="Shape 1584"/>
          <p:cNvCxnSpPr>
            <a:stCxn id="1575" idx="2"/>
            <a:endCxn id="1581" idx="0"/>
          </p:cNvCxnSpPr>
          <p:nvPr/>
        </p:nvCxnSpPr>
        <p:spPr>
          <a:xfrm>
            <a:off x="769956" y="3208705"/>
            <a:ext cx="903300" cy="53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grpSp>
        <p:nvGrpSpPr>
          <p:cNvPr id="1585" name="Shape 1585"/>
          <p:cNvGrpSpPr/>
          <p:nvPr/>
        </p:nvGrpSpPr>
        <p:grpSpPr>
          <a:xfrm>
            <a:off x="2632700" y="2478362"/>
            <a:ext cx="856325" cy="736500"/>
            <a:chOff x="5596625" y="2412649"/>
            <a:chExt cx="885000" cy="736500"/>
          </a:xfrm>
        </p:grpSpPr>
        <p:sp>
          <p:nvSpPr>
            <p:cNvPr id="1578" name="Shape 1578"/>
            <p:cNvSpPr/>
            <p:nvPr/>
          </p:nvSpPr>
          <p:spPr>
            <a:xfrm>
              <a:off x="5596625" y="2412649"/>
              <a:ext cx="8850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Observer</a:t>
              </a:r>
            </a:p>
          </p:txBody>
        </p:sp>
        <p:pic>
          <p:nvPicPr>
            <p:cNvPr id="1586" name="Shape 1586"/>
            <p:cNvPicPr preferRelativeResize="0"/>
            <p:nvPr/>
          </p:nvPicPr>
          <p:blipFill rotWithShape="1">
            <a:blip r:embed="rId6">
              <a:alphaModFix/>
            </a:blip>
            <a:srcRect b="11507" l="13859" r="12773" t="13326"/>
            <a:stretch/>
          </p:blipFill>
          <p:spPr>
            <a:xfrm>
              <a:off x="5914034" y="2847574"/>
              <a:ext cx="261280" cy="267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7" name="Shape 1587"/>
          <p:cNvGrpSpPr/>
          <p:nvPr/>
        </p:nvGrpSpPr>
        <p:grpSpPr>
          <a:xfrm>
            <a:off x="3733293" y="2490372"/>
            <a:ext cx="856447" cy="712500"/>
            <a:chOff x="7049681" y="2402890"/>
            <a:chExt cx="969600" cy="712500"/>
          </a:xfrm>
        </p:grpSpPr>
        <p:sp>
          <p:nvSpPr>
            <p:cNvPr id="1579" name="Shape 1579"/>
            <p:cNvSpPr/>
            <p:nvPr/>
          </p:nvSpPr>
          <p:spPr>
            <a:xfrm>
              <a:off x="7049681" y="2402890"/>
              <a:ext cx="969600" cy="712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Server</a:t>
              </a:r>
            </a:p>
          </p:txBody>
        </p:sp>
        <p:pic>
          <p:nvPicPr>
            <p:cNvPr id="1588" name="Shape 1588"/>
            <p:cNvPicPr preferRelativeResize="0"/>
            <p:nvPr/>
          </p:nvPicPr>
          <p:blipFill rotWithShape="1">
            <a:blip r:embed="rId7">
              <a:alphaModFix/>
            </a:blip>
            <a:srcRect b="0" l="0" r="24179" t="0"/>
            <a:stretch/>
          </p:blipFill>
          <p:spPr>
            <a:xfrm>
              <a:off x="7270435" y="2845056"/>
              <a:ext cx="548700" cy="19448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589" name="Shape 1589"/>
          <p:cNvCxnSpPr>
            <a:stCxn id="1590" idx="3"/>
            <a:endCxn id="1579" idx="2"/>
          </p:cNvCxnSpPr>
          <p:nvPr/>
        </p:nvCxnSpPr>
        <p:spPr>
          <a:xfrm flipH="1" rot="10800000">
            <a:off x="3510403" y="3202893"/>
            <a:ext cx="651000" cy="9102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grpSp>
        <p:nvGrpSpPr>
          <p:cNvPr id="1591" name="Shape 1591"/>
          <p:cNvGrpSpPr/>
          <p:nvPr/>
        </p:nvGrpSpPr>
        <p:grpSpPr>
          <a:xfrm>
            <a:off x="1425978" y="2478371"/>
            <a:ext cx="856447" cy="736500"/>
            <a:chOff x="4178440" y="2676022"/>
            <a:chExt cx="969600" cy="736500"/>
          </a:xfrm>
        </p:grpSpPr>
        <p:sp>
          <p:nvSpPr>
            <p:cNvPr id="1583" name="Shape 1583"/>
            <p:cNvSpPr/>
            <p:nvPr/>
          </p:nvSpPr>
          <p:spPr>
            <a:xfrm>
              <a:off x="4178440" y="2676022"/>
              <a:ext cx="9696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Storage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Backend</a:t>
              </a:r>
            </a:p>
          </p:txBody>
        </p:sp>
        <p:pic>
          <p:nvPicPr>
            <p:cNvPr id="1592" name="Shape 1592"/>
            <p:cNvPicPr preferRelativeResize="0"/>
            <p:nvPr/>
          </p:nvPicPr>
          <p:blipFill rotWithShape="1">
            <a:blip r:embed="rId8">
              <a:alphaModFix/>
            </a:blip>
            <a:srcRect b="0" l="0" r="77599" t="0"/>
            <a:stretch/>
          </p:blipFill>
          <p:spPr>
            <a:xfrm>
              <a:off x="4492458" y="3118690"/>
              <a:ext cx="263727" cy="259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3" name="Shape 1593"/>
          <p:cNvSpPr txBox="1"/>
          <p:nvPr/>
        </p:nvSpPr>
        <p:spPr>
          <a:xfrm>
            <a:off x="1640576" y="3211552"/>
            <a:ext cx="91925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System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Integrators</a:t>
            </a:r>
          </a:p>
        </p:txBody>
      </p:sp>
      <p:cxnSp>
        <p:nvCxnSpPr>
          <p:cNvPr id="1594" name="Shape 1594"/>
          <p:cNvCxnSpPr>
            <a:stCxn id="1579" idx="0"/>
            <a:endCxn id="1572" idx="3"/>
          </p:cNvCxnSpPr>
          <p:nvPr/>
        </p:nvCxnSpPr>
        <p:spPr>
          <a:xfrm flipH="1" rot="5400000">
            <a:off x="3574117" y="1902972"/>
            <a:ext cx="578400" cy="596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stealth"/>
            <a:tailEnd len="lg" w="lg" type="stealth"/>
          </a:ln>
        </p:spPr>
      </p:cxnSp>
      <p:sp>
        <p:nvSpPr>
          <p:cNvPr id="1590" name="Shape 1590"/>
          <p:cNvSpPr/>
          <p:nvPr/>
        </p:nvSpPr>
        <p:spPr>
          <a:xfrm>
            <a:off x="2666250" y="3744843"/>
            <a:ext cx="844153" cy="736500"/>
          </a:xfrm>
          <a:prstGeom prst="roundRect">
            <a:avLst>
              <a:gd fmla="val 16667" name="adj"/>
            </a:avLst>
          </a:prstGeom>
          <a:solidFill>
            <a:srgbClr val="CECECE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Ontology</a:t>
            </a:r>
          </a:p>
        </p:txBody>
      </p:sp>
      <p:grpSp>
        <p:nvGrpSpPr>
          <p:cNvPr id="1595" name="Shape 1595"/>
          <p:cNvGrpSpPr/>
          <p:nvPr/>
        </p:nvGrpSpPr>
        <p:grpSpPr>
          <a:xfrm>
            <a:off x="3811195" y="1481638"/>
            <a:ext cx="714382" cy="383676"/>
            <a:chOff x="8085640" y="1086070"/>
            <a:chExt cx="888093" cy="458066"/>
          </a:xfrm>
        </p:grpSpPr>
        <p:pic>
          <p:nvPicPr>
            <p:cNvPr id="1596" name="Shape 159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085640" y="1157671"/>
              <a:ext cx="314898" cy="3864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7" name="Shape 1597"/>
            <p:cNvSpPr txBox="1"/>
            <p:nvPr/>
          </p:nvSpPr>
          <p:spPr>
            <a:xfrm>
              <a:off x="8371334" y="1086070"/>
              <a:ext cx="6024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End User</a:t>
              </a:r>
            </a:p>
          </p:txBody>
        </p:sp>
      </p:grpSp>
      <p:grpSp>
        <p:nvGrpSpPr>
          <p:cNvPr id="1598" name="Shape 1598"/>
          <p:cNvGrpSpPr/>
          <p:nvPr/>
        </p:nvGrpSpPr>
        <p:grpSpPr>
          <a:xfrm>
            <a:off x="1052836" y="3744843"/>
            <a:ext cx="1240799" cy="736500"/>
            <a:chOff x="976636" y="3891215"/>
            <a:chExt cx="1240799" cy="736500"/>
          </a:xfrm>
        </p:grpSpPr>
        <p:sp>
          <p:nvSpPr>
            <p:cNvPr id="1581" name="Shape 1581"/>
            <p:cNvSpPr/>
            <p:nvPr/>
          </p:nvSpPr>
          <p:spPr>
            <a:xfrm>
              <a:off x="976636" y="3891215"/>
              <a:ext cx="1240799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Target System</a:t>
              </a:r>
            </a:p>
          </p:txBody>
        </p:sp>
        <p:grpSp>
          <p:nvGrpSpPr>
            <p:cNvPr id="1599" name="Shape 1599"/>
            <p:cNvGrpSpPr/>
            <p:nvPr/>
          </p:nvGrpSpPr>
          <p:grpSpPr>
            <a:xfrm>
              <a:off x="1242691" y="4234354"/>
              <a:ext cx="733888" cy="326639"/>
              <a:chOff x="3936710" y="4570949"/>
              <a:chExt cx="830848" cy="326639"/>
            </a:xfrm>
          </p:grpSpPr>
          <p:grpSp>
            <p:nvGrpSpPr>
              <p:cNvPr id="1600" name="Shape 1600"/>
              <p:cNvGrpSpPr/>
              <p:nvPr/>
            </p:nvGrpSpPr>
            <p:grpSpPr>
              <a:xfrm>
                <a:off x="3936710" y="4570949"/>
                <a:ext cx="830848" cy="255295"/>
                <a:chOff x="1446969" y="4234600"/>
                <a:chExt cx="895696" cy="285980"/>
              </a:xfrm>
            </p:grpSpPr>
            <p:sp>
              <p:nvSpPr>
                <p:cNvPr id="1601" name="Shape 1601"/>
                <p:cNvSpPr/>
                <p:nvPr/>
              </p:nvSpPr>
              <p:spPr>
                <a:xfrm>
                  <a:off x="1446969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2" name="Shape 1602"/>
                <p:cNvSpPr/>
                <p:nvPr/>
              </p:nvSpPr>
              <p:spPr>
                <a:xfrm>
                  <a:off x="1662089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3" name="Shape 1603"/>
                <p:cNvSpPr/>
                <p:nvPr/>
              </p:nvSpPr>
              <p:spPr>
                <a:xfrm>
                  <a:off x="1518675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4" name="Shape 1604"/>
                <p:cNvSpPr/>
                <p:nvPr/>
              </p:nvSpPr>
              <p:spPr>
                <a:xfrm>
                  <a:off x="1890491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5" name="Shape 1605"/>
                <p:cNvSpPr/>
                <p:nvPr/>
              </p:nvSpPr>
              <p:spPr>
                <a:xfrm>
                  <a:off x="2121865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6" name="Shape 1606"/>
                <p:cNvSpPr/>
                <p:nvPr/>
              </p:nvSpPr>
              <p:spPr>
                <a:xfrm>
                  <a:off x="1988994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7" name="Shape 1607"/>
                <p:cNvSpPr/>
                <p:nvPr/>
              </p:nvSpPr>
              <p:spPr>
                <a:xfrm>
                  <a:off x="1756808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08" name="Shape 1608"/>
              <p:cNvSpPr/>
              <p:nvPr/>
            </p:nvSpPr>
            <p:spPr>
              <a:xfrm>
                <a:off x="4085014" y="4702589"/>
                <a:ext cx="204900" cy="195000"/>
              </a:xfrm>
              <a:prstGeom prst="cube">
                <a:avLst>
                  <a:gd fmla="val 25000" name="adj"/>
                </a:avLst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Shape 1609"/>
              <p:cNvSpPr/>
              <p:nvPr/>
            </p:nvSpPr>
            <p:spPr>
              <a:xfrm>
                <a:off x="4281830" y="4700144"/>
                <a:ext cx="204900" cy="195000"/>
              </a:xfrm>
              <a:prstGeom prst="cube">
                <a:avLst>
                  <a:gd fmla="val 25000" name="adj"/>
                </a:avLst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610" name="Shape 1610"/>
          <p:cNvCxnSpPr>
            <a:stCxn id="1572" idx="1"/>
            <a:endCxn id="1569" idx="3"/>
          </p:cNvCxnSpPr>
          <p:nvPr/>
        </p:nvCxnSpPr>
        <p:spPr>
          <a:xfrm rot="10800000">
            <a:off x="2308241" y="1908737"/>
            <a:ext cx="3453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611" name="Shape 1611"/>
          <p:cNvCxnSpPr>
            <a:stCxn id="1578" idx="1"/>
            <a:endCxn id="1583" idx="3"/>
          </p:cNvCxnSpPr>
          <p:nvPr/>
        </p:nvCxnSpPr>
        <p:spPr>
          <a:xfrm rot="10800000">
            <a:off x="2282300" y="2846612"/>
            <a:ext cx="35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612" name="Shape 1612"/>
          <p:cNvSpPr txBox="1"/>
          <p:nvPr/>
        </p:nvSpPr>
        <p:spPr>
          <a:xfrm>
            <a:off x="287506" y="4165141"/>
            <a:ext cx="5487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Base </a:t>
            </a:r>
          </a:p>
        </p:txBody>
      </p:sp>
      <p:sp>
        <p:nvSpPr>
          <p:cNvPr id="1613" name="Shape 1613"/>
          <p:cNvSpPr txBox="1"/>
          <p:nvPr/>
        </p:nvSpPr>
        <p:spPr>
          <a:xfrm>
            <a:off x="287498" y="3297279"/>
            <a:ext cx="6774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Middle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1614" name="Shape 1614"/>
          <p:cNvSpPr txBox="1"/>
          <p:nvPr/>
        </p:nvSpPr>
        <p:spPr>
          <a:xfrm>
            <a:off x="287498" y="2022446"/>
            <a:ext cx="6378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Upper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grpSp>
        <p:nvGrpSpPr>
          <p:cNvPr id="1615" name="Shape 1615"/>
          <p:cNvGrpSpPr/>
          <p:nvPr/>
        </p:nvGrpSpPr>
        <p:grpSpPr>
          <a:xfrm>
            <a:off x="1052836" y="3744843"/>
            <a:ext cx="1240799" cy="736500"/>
            <a:chOff x="976636" y="3891215"/>
            <a:chExt cx="1240799" cy="736500"/>
          </a:xfrm>
        </p:grpSpPr>
        <p:sp>
          <p:nvSpPr>
            <p:cNvPr id="1616" name="Shape 1616"/>
            <p:cNvSpPr/>
            <p:nvPr/>
          </p:nvSpPr>
          <p:spPr>
            <a:xfrm>
              <a:off x="976636" y="3891215"/>
              <a:ext cx="1240799" cy="736500"/>
            </a:xfrm>
            <a:prstGeom prst="roundRect">
              <a:avLst>
                <a:gd fmla="val 16667" name="adj"/>
              </a:avLst>
            </a:prstGeom>
            <a:solidFill>
              <a:srgbClr val="63AAEB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Target System</a:t>
              </a:r>
            </a:p>
          </p:txBody>
        </p:sp>
        <p:grpSp>
          <p:nvGrpSpPr>
            <p:cNvPr id="1617" name="Shape 1617"/>
            <p:cNvGrpSpPr/>
            <p:nvPr/>
          </p:nvGrpSpPr>
          <p:grpSpPr>
            <a:xfrm>
              <a:off x="1242691" y="4234354"/>
              <a:ext cx="733888" cy="326639"/>
              <a:chOff x="3936710" y="4570949"/>
              <a:chExt cx="830848" cy="326639"/>
            </a:xfrm>
          </p:grpSpPr>
          <p:grpSp>
            <p:nvGrpSpPr>
              <p:cNvPr id="1618" name="Shape 1618"/>
              <p:cNvGrpSpPr/>
              <p:nvPr/>
            </p:nvGrpSpPr>
            <p:grpSpPr>
              <a:xfrm>
                <a:off x="3936710" y="4570949"/>
                <a:ext cx="830848" cy="255295"/>
                <a:chOff x="1446969" y="4234600"/>
                <a:chExt cx="895696" cy="285980"/>
              </a:xfrm>
            </p:grpSpPr>
            <p:sp>
              <p:nvSpPr>
                <p:cNvPr id="1619" name="Shape 1619"/>
                <p:cNvSpPr/>
                <p:nvPr/>
              </p:nvSpPr>
              <p:spPr>
                <a:xfrm>
                  <a:off x="1446969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0" name="Shape 1620"/>
                <p:cNvSpPr/>
                <p:nvPr/>
              </p:nvSpPr>
              <p:spPr>
                <a:xfrm>
                  <a:off x="1662089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1" name="Shape 1621"/>
                <p:cNvSpPr/>
                <p:nvPr/>
              </p:nvSpPr>
              <p:spPr>
                <a:xfrm>
                  <a:off x="1518675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2" name="Shape 1622"/>
                <p:cNvSpPr/>
                <p:nvPr/>
              </p:nvSpPr>
              <p:spPr>
                <a:xfrm>
                  <a:off x="1890491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3" name="Shape 1623"/>
                <p:cNvSpPr/>
                <p:nvPr/>
              </p:nvSpPr>
              <p:spPr>
                <a:xfrm>
                  <a:off x="2121865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4" name="Shape 1624"/>
                <p:cNvSpPr/>
                <p:nvPr/>
              </p:nvSpPr>
              <p:spPr>
                <a:xfrm>
                  <a:off x="1988994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5" name="Shape 1625"/>
                <p:cNvSpPr/>
                <p:nvPr/>
              </p:nvSpPr>
              <p:spPr>
                <a:xfrm>
                  <a:off x="1756808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26" name="Shape 1626"/>
              <p:cNvSpPr/>
              <p:nvPr/>
            </p:nvSpPr>
            <p:spPr>
              <a:xfrm>
                <a:off x="4085014" y="4702589"/>
                <a:ext cx="204900" cy="195000"/>
              </a:xfrm>
              <a:prstGeom prst="cube">
                <a:avLst>
                  <a:gd fmla="val 25000" name="adj"/>
                </a:avLst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Shape 1627"/>
              <p:cNvSpPr/>
              <p:nvPr/>
            </p:nvSpPr>
            <p:spPr>
              <a:xfrm>
                <a:off x="4281830" y="4700144"/>
                <a:ext cx="204900" cy="195000"/>
              </a:xfrm>
              <a:prstGeom prst="cube">
                <a:avLst>
                  <a:gd fmla="val 25000" name="adj"/>
                </a:avLst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628" name="Shape 1628"/>
          <p:cNvCxnSpPr>
            <a:stCxn id="1569" idx="2"/>
            <a:endCxn id="1583" idx="0"/>
          </p:cNvCxnSpPr>
          <p:nvPr/>
        </p:nvCxnSpPr>
        <p:spPr>
          <a:xfrm>
            <a:off x="1853335" y="2276879"/>
            <a:ext cx="900" cy="20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pic>
        <p:nvPicPr>
          <p:cNvPr id="1629" name="Shape 16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54691" y="3123809"/>
            <a:ext cx="350399" cy="35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Shape 16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17392" y="4093903"/>
            <a:ext cx="3504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5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5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5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5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Shape 1635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Middle</a:t>
            </a: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Layer - Metrics Collector</a:t>
            </a:r>
          </a:p>
        </p:txBody>
      </p:sp>
      <p:sp>
        <p:nvSpPr>
          <p:cNvPr id="1636" name="Shape 1636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Shape 1637"/>
          <p:cNvSpPr txBox="1"/>
          <p:nvPr/>
        </p:nvSpPr>
        <p:spPr>
          <a:xfrm>
            <a:off x="4745975" y="1481200"/>
            <a:ext cx="4352100" cy="30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Icinga → Fork of Nagios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</a:t>
            </a: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istributed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collection of real-time performance metrics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Periodically export performance data to storage backend 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Check plugins</a:t>
            </a: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(scripts)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Agent-based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monitoring (Master, Clients)</a:t>
            </a:r>
          </a:p>
        </p:txBody>
      </p:sp>
      <p:sp>
        <p:nvSpPr>
          <p:cNvPr id="1638" name="Shape 16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1639" name="Shape 1639"/>
          <p:cNvSpPr/>
          <p:nvPr/>
        </p:nvSpPr>
        <p:spPr>
          <a:xfrm>
            <a:off x="308300" y="3686774"/>
            <a:ext cx="4352100" cy="831600"/>
          </a:xfrm>
          <a:prstGeom prst="roundRect">
            <a:avLst>
              <a:gd fmla="val 478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0" name="Shape 1640"/>
          <p:cNvSpPr/>
          <p:nvPr/>
        </p:nvSpPr>
        <p:spPr>
          <a:xfrm>
            <a:off x="298450" y="2376460"/>
            <a:ext cx="4352100" cy="1260900"/>
          </a:xfrm>
          <a:prstGeom prst="roundRect">
            <a:avLst>
              <a:gd fmla="val 4128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1" name="Shape 1641"/>
          <p:cNvSpPr/>
          <p:nvPr/>
        </p:nvSpPr>
        <p:spPr>
          <a:xfrm>
            <a:off x="295875" y="1508948"/>
            <a:ext cx="4352100" cy="831600"/>
          </a:xfrm>
          <a:prstGeom prst="roundRect">
            <a:avLst>
              <a:gd fmla="val 497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642" name="Shape 1642"/>
          <p:cNvGrpSpPr/>
          <p:nvPr/>
        </p:nvGrpSpPr>
        <p:grpSpPr>
          <a:xfrm>
            <a:off x="2653541" y="1547201"/>
            <a:ext cx="911565" cy="736500"/>
            <a:chOff x="6183016" y="980105"/>
            <a:chExt cx="1032000" cy="736500"/>
          </a:xfrm>
        </p:grpSpPr>
        <p:sp>
          <p:nvSpPr>
            <p:cNvPr id="1643" name="Shape 1643"/>
            <p:cNvSpPr/>
            <p:nvPr/>
          </p:nvSpPr>
          <p:spPr>
            <a:xfrm>
              <a:off x="6183016" y="980105"/>
              <a:ext cx="10320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Web UI</a:t>
              </a:r>
            </a:p>
          </p:txBody>
        </p:sp>
        <p:pic>
          <p:nvPicPr>
            <p:cNvPr id="1644" name="Shape 16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98023" y="1421002"/>
              <a:ext cx="234600" cy="234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5" name="Shape 1645"/>
          <p:cNvSpPr/>
          <p:nvPr/>
        </p:nvSpPr>
        <p:spPr>
          <a:xfrm>
            <a:off x="347879" y="2482516"/>
            <a:ext cx="844200" cy="726300"/>
          </a:xfrm>
          <a:prstGeom prst="roundRect">
            <a:avLst>
              <a:gd fmla="val 16667" name="adj"/>
            </a:avLst>
          </a:prstGeom>
          <a:solidFill>
            <a:srgbClr val="CACACA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Metrics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Collector</a:t>
            </a:r>
          </a:p>
        </p:txBody>
      </p:sp>
      <p:pic>
        <p:nvPicPr>
          <p:cNvPr id="1646" name="Shape 1646"/>
          <p:cNvPicPr preferRelativeResize="0"/>
          <p:nvPr/>
        </p:nvPicPr>
        <p:blipFill rotWithShape="1">
          <a:blip r:embed="rId4">
            <a:alphaModFix/>
          </a:blip>
          <a:srcRect b="38541" l="0" r="19354" t="31525"/>
          <a:stretch/>
        </p:blipFill>
        <p:spPr>
          <a:xfrm>
            <a:off x="513328" y="2934462"/>
            <a:ext cx="529984" cy="1938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7" name="Shape 1647"/>
          <p:cNvCxnSpPr>
            <a:stCxn id="1648" idx="3"/>
            <a:endCxn id="1649" idx="1"/>
          </p:cNvCxnSpPr>
          <p:nvPr/>
        </p:nvCxnSpPr>
        <p:spPr>
          <a:xfrm>
            <a:off x="3489026" y="2846612"/>
            <a:ext cx="24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650" name="Shape 1650"/>
          <p:cNvCxnSpPr>
            <a:endCxn id="1651" idx="3"/>
          </p:cNvCxnSpPr>
          <p:nvPr/>
        </p:nvCxnSpPr>
        <p:spPr>
          <a:xfrm rot="10800000">
            <a:off x="2293636" y="4113093"/>
            <a:ext cx="117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652" name="Shape 1652"/>
          <p:cNvCxnSpPr>
            <a:stCxn id="1645" idx="3"/>
            <a:endCxn id="1653" idx="1"/>
          </p:cNvCxnSpPr>
          <p:nvPr/>
        </p:nvCxnSpPr>
        <p:spPr>
          <a:xfrm>
            <a:off x="1192079" y="2845666"/>
            <a:ext cx="2340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654" name="Shape 1654"/>
          <p:cNvCxnSpPr>
            <a:stCxn id="1645" idx="2"/>
            <a:endCxn id="1651" idx="0"/>
          </p:cNvCxnSpPr>
          <p:nvPr/>
        </p:nvCxnSpPr>
        <p:spPr>
          <a:xfrm>
            <a:off x="769979" y="3208816"/>
            <a:ext cx="903300" cy="5360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grpSp>
        <p:nvGrpSpPr>
          <p:cNvPr id="1655" name="Shape 1655"/>
          <p:cNvGrpSpPr/>
          <p:nvPr/>
        </p:nvGrpSpPr>
        <p:grpSpPr>
          <a:xfrm>
            <a:off x="2632700" y="2478362"/>
            <a:ext cx="856325" cy="736500"/>
            <a:chOff x="5596625" y="2412649"/>
            <a:chExt cx="885000" cy="736500"/>
          </a:xfrm>
        </p:grpSpPr>
        <p:sp>
          <p:nvSpPr>
            <p:cNvPr id="1648" name="Shape 1648"/>
            <p:cNvSpPr/>
            <p:nvPr/>
          </p:nvSpPr>
          <p:spPr>
            <a:xfrm>
              <a:off x="5596625" y="2412649"/>
              <a:ext cx="8850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Observer</a:t>
              </a:r>
            </a:p>
          </p:txBody>
        </p:sp>
        <p:pic>
          <p:nvPicPr>
            <p:cNvPr id="1656" name="Shape 1656"/>
            <p:cNvPicPr preferRelativeResize="0"/>
            <p:nvPr/>
          </p:nvPicPr>
          <p:blipFill rotWithShape="1">
            <a:blip r:embed="rId5">
              <a:alphaModFix/>
            </a:blip>
            <a:srcRect b="11507" l="13859" r="12773" t="13326"/>
            <a:stretch/>
          </p:blipFill>
          <p:spPr>
            <a:xfrm>
              <a:off x="5914034" y="2847574"/>
              <a:ext cx="261280" cy="267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7" name="Shape 1657"/>
          <p:cNvGrpSpPr/>
          <p:nvPr/>
        </p:nvGrpSpPr>
        <p:grpSpPr>
          <a:xfrm>
            <a:off x="3733293" y="2490372"/>
            <a:ext cx="856447" cy="712500"/>
            <a:chOff x="7049681" y="2402890"/>
            <a:chExt cx="969600" cy="712500"/>
          </a:xfrm>
        </p:grpSpPr>
        <p:sp>
          <p:nvSpPr>
            <p:cNvPr id="1649" name="Shape 1649"/>
            <p:cNvSpPr/>
            <p:nvPr/>
          </p:nvSpPr>
          <p:spPr>
            <a:xfrm>
              <a:off x="7049681" y="2402890"/>
              <a:ext cx="969600" cy="712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Server</a:t>
              </a:r>
            </a:p>
          </p:txBody>
        </p:sp>
        <p:pic>
          <p:nvPicPr>
            <p:cNvPr id="1658" name="Shape 1658"/>
            <p:cNvPicPr preferRelativeResize="0"/>
            <p:nvPr/>
          </p:nvPicPr>
          <p:blipFill rotWithShape="1">
            <a:blip r:embed="rId6">
              <a:alphaModFix/>
            </a:blip>
            <a:srcRect b="0" l="0" r="24179" t="0"/>
            <a:stretch/>
          </p:blipFill>
          <p:spPr>
            <a:xfrm>
              <a:off x="7270435" y="2845056"/>
              <a:ext cx="548700" cy="19448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59" name="Shape 1659"/>
          <p:cNvCxnSpPr>
            <a:stCxn id="1660" idx="3"/>
            <a:endCxn id="1649" idx="2"/>
          </p:cNvCxnSpPr>
          <p:nvPr/>
        </p:nvCxnSpPr>
        <p:spPr>
          <a:xfrm flipH="1" rot="10800000">
            <a:off x="3510403" y="3202893"/>
            <a:ext cx="651000" cy="9102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grpSp>
        <p:nvGrpSpPr>
          <p:cNvPr id="1661" name="Shape 1661"/>
          <p:cNvGrpSpPr/>
          <p:nvPr/>
        </p:nvGrpSpPr>
        <p:grpSpPr>
          <a:xfrm>
            <a:off x="1425978" y="2478371"/>
            <a:ext cx="856447" cy="736500"/>
            <a:chOff x="4178440" y="2676022"/>
            <a:chExt cx="969600" cy="736500"/>
          </a:xfrm>
        </p:grpSpPr>
        <p:sp>
          <p:nvSpPr>
            <p:cNvPr id="1653" name="Shape 1653"/>
            <p:cNvSpPr/>
            <p:nvPr/>
          </p:nvSpPr>
          <p:spPr>
            <a:xfrm>
              <a:off x="4178440" y="2676022"/>
              <a:ext cx="9696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Storage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Backend</a:t>
              </a:r>
            </a:p>
          </p:txBody>
        </p:sp>
        <p:pic>
          <p:nvPicPr>
            <p:cNvPr id="1662" name="Shape 1662"/>
            <p:cNvPicPr preferRelativeResize="0"/>
            <p:nvPr/>
          </p:nvPicPr>
          <p:blipFill rotWithShape="1">
            <a:blip r:embed="rId7">
              <a:alphaModFix/>
            </a:blip>
            <a:srcRect b="0" l="0" r="77599" t="0"/>
            <a:stretch/>
          </p:blipFill>
          <p:spPr>
            <a:xfrm>
              <a:off x="4492458" y="3118690"/>
              <a:ext cx="263727" cy="259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0" name="Shape 1660"/>
          <p:cNvSpPr/>
          <p:nvPr/>
        </p:nvSpPr>
        <p:spPr>
          <a:xfrm>
            <a:off x="2666250" y="3744843"/>
            <a:ext cx="844153" cy="736500"/>
          </a:xfrm>
          <a:prstGeom prst="roundRect">
            <a:avLst>
              <a:gd fmla="val 16667" name="adj"/>
            </a:avLst>
          </a:prstGeom>
          <a:solidFill>
            <a:srgbClr val="CECECE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Ontology</a:t>
            </a:r>
          </a:p>
        </p:txBody>
      </p:sp>
      <p:sp>
        <p:nvSpPr>
          <p:cNvPr id="1663" name="Shape 1663"/>
          <p:cNvSpPr txBox="1"/>
          <p:nvPr/>
        </p:nvSpPr>
        <p:spPr>
          <a:xfrm>
            <a:off x="1640576" y="3211552"/>
            <a:ext cx="91925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System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Integrators</a:t>
            </a:r>
          </a:p>
        </p:txBody>
      </p:sp>
      <p:cxnSp>
        <p:nvCxnSpPr>
          <p:cNvPr id="1664" name="Shape 1664"/>
          <p:cNvCxnSpPr>
            <a:stCxn id="1649" idx="0"/>
            <a:endCxn id="1643" idx="3"/>
          </p:cNvCxnSpPr>
          <p:nvPr/>
        </p:nvCxnSpPr>
        <p:spPr>
          <a:xfrm flipH="1" rot="5400000">
            <a:off x="3575917" y="1904772"/>
            <a:ext cx="574800" cy="596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stealth"/>
            <a:tailEnd len="lg" w="lg" type="stealth"/>
          </a:ln>
        </p:spPr>
      </p:cxnSp>
      <p:grpSp>
        <p:nvGrpSpPr>
          <p:cNvPr id="1665" name="Shape 1665"/>
          <p:cNvGrpSpPr/>
          <p:nvPr/>
        </p:nvGrpSpPr>
        <p:grpSpPr>
          <a:xfrm>
            <a:off x="3811195" y="1481638"/>
            <a:ext cx="714382" cy="383676"/>
            <a:chOff x="8085640" y="1086070"/>
            <a:chExt cx="888093" cy="458066"/>
          </a:xfrm>
        </p:grpSpPr>
        <p:pic>
          <p:nvPicPr>
            <p:cNvPr id="1666" name="Shape 166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85640" y="1157671"/>
              <a:ext cx="314898" cy="3864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7" name="Shape 1667"/>
            <p:cNvSpPr txBox="1"/>
            <p:nvPr/>
          </p:nvSpPr>
          <p:spPr>
            <a:xfrm>
              <a:off x="8371334" y="1086070"/>
              <a:ext cx="6024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End User</a:t>
              </a:r>
            </a:p>
          </p:txBody>
        </p:sp>
      </p:grpSp>
      <p:grpSp>
        <p:nvGrpSpPr>
          <p:cNvPr id="1668" name="Shape 1668"/>
          <p:cNvGrpSpPr/>
          <p:nvPr/>
        </p:nvGrpSpPr>
        <p:grpSpPr>
          <a:xfrm>
            <a:off x="1052836" y="3744843"/>
            <a:ext cx="1240799" cy="736500"/>
            <a:chOff x="976636" y="3891215"/>
            <a:chExt cx="1240799" cy="736500"/>
          </a:xfrm>
        </p:grpSpPr>
        <p:sp>
          <p:nvSpPr>
            <p:cNvPr id="1651" name="Shape 1651"/>
            <p:cNvSpPr/>
            <p:nvPr/>
          </p:nvSpPr>
          <p:spPr>
            <a:xfrm>
              <a:off x="976636" y="3891215"/>
              <a:ext cx="1240799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Target System</a:t>
              </a:r>
            </a:p>
          </p:txBody>
        </p:sp>
        <p:grpSp>
          <p:nvGrpSpPr>
            <p:cNvPr id="1669" name="Shape 1669"/>
            <p:cNvGrpSpPr/>
            <p:nvPr/>
          </p:nvGrpSpPr>
          <p:grpSpPr>
            <a:xfrm>
              <a:off x="1242691" y="4234354"/>
              <a:ext cx="733888" cy="326639"/>
              <a:chOff x="3936710" y="4570949"/>
              <a:chExt cx="830848" cy="326639"/>
            </a:xfrm>
          </p:grpSpPr>
          <p:grpSp>
            <p:nvGrpSpPr>
              <p:cNvPr id="1670" name="Shape 1670"/>
              <p:cNvGrpSpPr/>
              <p:nvPr/>
            </p:nvGrpSpPr>
            <p:grpSpPr>
              <a:xfrm>
                <a:off x="3936710" y="4570949"/>
                <a:ext cx="830848" cy="255295"/>
                <a:chOff x="1446969" y="4234600"/>
                <a:chExt cx="895696" cy="285980"/>
              </a:xfrm>
            </p:grpSpPr>
            <p:sp>
              <p:nvSpPr>
                <p:cNvPr id="1671" name="Shape 1671"/>
                <p:cNvSpPr/>
                <p:nvPr/>
              </p:nvSpPr>
              <p:spPr>
                <a:xfrm>
                  <a:off x="1446969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2" name="Shape 1672"/>
                <p:cNvSpPr/>
                <p:nvPr/>
              </p:nvSpPr>
              <p:spPr>
                <a:xfrm>
                  <a:off x="1662089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3" name="Shape 1673"/>
                <p:cNvSpPr/>
                <p:nvPr/>
              </p:nvSpPr>
              <p:spPr>
                <a:xfrm>
                  <a:off x="1518675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4" name="Shape 1674"/>
                <p:cNvSpPr/>
                <p:nvPr/>
              </p:nvSpPr>
              <p:spPr>
                <a:xfrm>
                  <a:off x="1890491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5" name="Shape 1675"/>
                <p:cNvSpPr/>
                <p:nvPr/>
              </p:nvSpPr>
              <p:spPr>
                <a:xfrm>
                  <a:off x="2121865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6" name="Shape 1676"/>
                <p:cNvSpPr/>
                <p:nvPr/>
              </p:nvSpPr>
              <p:spPr>
                <a:xfrm>
                  <a:off x="1988994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7" name="Shape 1677"/>
                <p:cNvSpPr/>
                <p:nvPr/>
              </p:nvSpPr>
              <p:spPr>
                <a:xfrm>
                  <a:off x="1756808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78" name="Shape 1678"/>
              <p:cNvSpPr/>
              <p:nvPr/>
            </p:nvSpPr>
            <p:spPr>
              <a:xfrm>
                <a:off x="4085014" y="4702589"/>
                <a:ext cx="204900" cy="195000"/>
              </a:xfrm>
              <a:prstGeom prst="cube">
                <a:avLst>
                  <a:gd fmla="val 25000" name="adj"/>
                </a:avLst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Shape 1679"/>
              <p:cNvSpPr/>
              <p:nvPr/>
            </p:nvSpPr>
            <p:spPr>
              <a:xfrm>
                <a:off x="4281830" y="4700144"/>
                <a:ext cx="204900" cy="195000"/>
              </a:xfrm>
              <a:prstGeom prst="cube">
                <a:avLst>
                  <a:gd fmla="val 25000" name="adj"/>
                </a:avLst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680" name="Shape 1680"/>
          <p:cNvCxnSpPr>
            <a:stCxn id="1643" idx="1"/>
            <a:endCxn id="1681" idx="3"/>
          </p:cNvCxnSpPr>
          <p:nvPr/>
        </p:nvCxnSpPr>
        <p:spPr>
          <a:xfrm rot="10800000">
            <a:off x="2308241" y="1913051"/>
            <a:ext cx="3453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682" name="Shape 1682"/>
          <p:cNvCxnSpPr>
            <a:stCxn id="1648" idx="1"/>
            <a:endCxn id="1653" idx="3"/>
          </p:cNvCxnSpPr>
          <p:nvPr/>
        </p:nvCxnSpPr>
        <p:spPr>
          <a:xfrm rot="10800000">
            <a:off x="2282300" y="2846612"/>
            <a:ext cx="35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683" name="Shape 1683"/>
          <p:cNvSpPr txBox="1"/>
          <p:nvPr/>
        </p:nvSpPr>
        <p:spPr>
          <a:xfrm>
            <a:off x="287506" y="4165141"/>
            <a:ext cx="5487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Base </a:t>
            </a:r>
          </a:p>
        </p:txBody>
      </p:sp>
      <p:sp>
        <p:nvSpPr>
          <p:cNvPr id="1684" name="Shape 1684"/>
          <p:cNvSpPr txBox="1"/>
          <p:nvPr/>
        </p:nvSpPr>
        <p:spPr>
          <a:xfrm>
            <a:off x="287498" y="3297279"/>
            <a:ext cx="6774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Middle </a:t>
            </a:r>
          </a:p>
        </p:txBody>
      </p:sp>
      <p:sp>
        <p:nvSpPr>
          <p:cNvPr id="1685" name="Shape 1685"/>
          <p:cNvSpPr txBox="1"/>
          <p:nvPr/>
        </p:nvSpPr>
        <p:spPr>
          <a:xfrm>
            <a:off x="287498" y="2022446"/>
            <a:ext cx="6378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Upper </a:t>
            </a:r>
          </a:p>
        </p:txBody>
      </p:sp>
      <p:grpSp>
        <p:nvGrpSpPr>
          <p:cNvPr id="1686" name="Shape 1686"/>
          <p:cNvGrpSpPr/>
          <p:nvPr/>
        </p:nvGrpSpPr>
        <p:grpSpPr>
          <a:xfrm>
            <a:off x="347879" y="2482516"/>
            <a:ext cx="844200" cy="726300"/>
            <a:chOff x="1414679" y="2482516"/>
            <a:chExt cx="844200" cy="726300"/>
          </a:xfrm>
        </p:grpSpPr>
        <p:sp>
          <p:nvSpPr>
            <p:cNvPr id="1687" name="Shape 1687"/>
            <p:cNvSpPr/>
            <p:nvPr/>
          </p:nvSpPr>
          <p:spPr>
            <a:xfrm>
              <a:off x="1414679" y="2482516"/>
              <a:ext cx="844200" cy="726300"/>
            </a:xfrm>
            <a:prstGeom prst="roundRect">
              <a:avLst>
                <a:gd fmla="val 16667" name="adj"/>
              </a:avLst>
            </a:prstGeom>
            <a:solidFill>
              <a:srgbClr val="63AAEB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Metrics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Collector</a:t>
              </a:r>
            </a:p>
          </p:txBody>
        </p:sp>
        <p:pic>
          <p:nvPicPr>
            <p:cNvPr id="1688" name="Shape 1688"/>
            <p:cNvPicPr preferRelativeResize="0"/>
            <p:nvPr/>
          </p:nvPicPr>
          <p:blipFill rotWithShape="1">
            <a:blip r:embed="rId4">
              <a:alphaModFix/>
            </a:blip>
            <a:srcRect b="38541" l="0" r="19354" t="31525"/>
            <a:stretch/>
          </p:blipFill>
          <p:spPr>
            <a:xfrm>
              <a:off x="1582165" y="2934462"/>
              <a:ext cx="529984" cy="1938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9" name="Shape 1689"/>
          <p:cNvGrpSpPr/>
          <p:nvPr/>
        </p:nvGrpSpPr>
        <p:grpSpPr>
          <a:xfrm>
            <a:off x="1398327" y="1544931"/>
            <a:ext cx="910017" cy="736500"/>
            <a:chOff x="4811565" y="980109"/>
            <a:chExt cx="1032000" cy="736500"/>
          </a:xfrm>
        </p:grpSpPr>
        <p:sp>
          <p:nvSpPr>
            <p:cNvPr id="1681" name="Shape 1681"/>
            <p:cNvSpPr/>
            <p:nvPr/>
          </p:nvSpPr>
          <p:spPr>
            <a:xfrm>
              <a:off x="4811565" y="980109"/>
              <a:ext cx="10320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Graph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Composer</a:t>
              </a:r>
            </a:p>
          </p:txBody>
        </p:sp>
        <p:pic>
          <p:nvPicPr>
            <p:cNvPr id="1690" name="Shape 169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95862" y="1427355"/>
              <a:ext cx="259894" cy="2439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91" name="Shape 1691"/>
          <p:cNvCxnSpPr>
            <a:stCxn id="1681" idx="2"/>
          </p:cNvCxnSpPr>
          <p:nvPr/>
        </p:nvCxnSpPr>
        <p:spPr>
          <a:xfrm>
            <a:off x="1853335" y="2281431"/>
            <a:ext cx="900" cy="1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pic>
        <p:nvPicPr>
          <p:cNvPr id="1692" name="Shape 169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54691" y="3123809"/>
            <a:ext cx="350399" cy="35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Shape 169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24219" y="4084800"/>
            <a:ext cx="3504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6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6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6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6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6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Shape 1698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Middle Layer - Storage Backend</a:t>
            </a:r>
          </a:p>
        </p:txBody>
      </p:sp>
      <p:sp>
        <p:nvSpPr>
          <p:cNvPr id="1699" name="Shape 1699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Shape 1700"/>
          <p:cNvSpPr txBox="1"/>
          <p:nvPr/>
        </p:nvSpPr>
        <p:spPr>
          <a:xfrm>
            <a:off x="4773625" y="1540475"/>
            <a:ext cx="4247400" cy="29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InfluxDB → native </a:t>
            </a:r>
            <a:r>
              <a:rPr lang="en" sz="1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time series 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Database 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Efficient storage of </a:t>
            </a: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large scale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data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SQL-like query language (InfluxQL)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Exports  HTTP API for remote client communication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Single- or multi-node deployment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Defines </a:t>
            </a:r>
            <a:r>
              <a:rPr lang="en" sz="1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retention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policies </a:t>
            </a:r>
          </a:p>
        </p:txBody>
      </p:sp>
      <p:sp>
        <p:nvSpPr>
          <p:cNvPr id="1701" name="Shape 170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1702" name="Shape 1702"/>
          <p:cNvSpPr/>
          <p:nvPr/>
        </p:nvSpPr>
        <p:spPr>
          <a:xfrm>
            <a:off x="308300" y="3685134"/>
            <a:ext cx="4352100" cy="831600"/>
          </a:xfrm>
          <a:prstGeom prst="roundRect">
            <a:avLst>
              <a:gd fmla="val 478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3" name="Shape 1703"/>
          <p:cNvSpPr/>
          <p:nvPr/>
        </p:nvSpPr>
        <p:spPr>
          <a:xfrm>
            <a:off x="298450" y="2374821"/>
            <a:ext cx="4352100" cy="1260900"/>
          </a:xfrm>
          <a:prstGeom prst="roundRect">
            <a:avLst>
              <a:gd fmla="val 4128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4" name="Shape 1704"/>
          <p:cNvSpPr/>
          <p:nvPr/>
        </p:nvSpPr>
        <p:spPr>
          <a:xfrm>
            <a:off x="295875" y="1507309"/>
            <a:ext cx="4352100" cy="831600"/>
          </a:xfrm>
          <a:prstGeom prst="roundRect">
            <a:avLst>
              <a:gd fmla="val 497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705" name="Shape 1705"/>
          <p:cNvGrpSpPr/>
          <p:nvPr/>
        </p:nvGrpSpPr>
        <p:grpSpPr>
          <a:xfrm>
            <a:off x="2653541" y="1542147"/>
            <a:ext cx="911565" cy="736500"/>
            <a:chOff x="6183016" y="980105"/>
            <a:chExt cx="1032000" cy="736500"/>
          </a:xfrm>
        </p:grpSpPr>
        <p:sp>
          <p:nvSpPr>
            <p:cNvPr id="1706" name="Shape 1706"/>
            <p:cNvSpPr/>
            <p:nvPr/>
          </p:nvSpPr>
          <p:spPr>
            <a:xfrm>
              <a:off x="6183016" y="980105"/>
              <a:ext cx="10320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Web UI</a:t>
              </a:r>
            </a:p>
          </p:txBody>
        </p:sp>
        <p:pic>
          <p:nvPicPr>
            <p:cNvPr id="1707" name="Shape 170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98023" y="1421002"/>
              <a:ext cx="234600" cy="234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08" name="Shape 1708"/>
          <p:cNvGrpSpPr/>
          <p:nvPr/>
        </p:nvGrpSpPr>
        <p:grpSpPr>
          <a:xfrm>
            <a:off x="347879" y="2480876"/>
            <a:ext cx="844153" cy="726188"/>
            <a:chOff x="3633089" y="2369174"/>
            <a:chExt cx="843900" cy="736500"/>
          </a:xfrm>
        </p:grpSpPr>
        <p:sp>
          <p:nvSpPr>
            <p:cNvPr id="1709" name="Shape 1709"/>
            <p:cNvSpPr/>
            <p:nvPr/>
          </p:nvSpPr>
          <p:spPr>
            <a:xfrm>
              <a:off x="3633089" y="2369174"/>
              <a:ext cx="8439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Metrics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Collector</a:t>
              </a:r>
            </a:p>
          </p:txBody>
        </p:sp>
        <p:pic>
          <p:nvPicPr>
            <p:cNvPr id="1710" name="Shape 1710"/>
            <p:cNvPicPr preferRelativeResize="0"/>
            <p:nvPr/>
          </p:nvPicPr>
          <p:blipFill rotWithShape="1">
            <a:blip r:embed="rId4">
              <a:alphaModFix/>
            </a:blip>
            <a:srcRect b="38541" l="0" r="19354" t="31525"/>
            <a:stretch/>
          </p:blipFill>
          <p:spPr>
            <a:xfrm>
              <a:off x="3798488" y="2827537"/>
              <a:ext cx="529825" cy="1966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11" name="Shape 1711"/>
          <p:cNvCxnSpPr>
            <a:stCxn id="1712" idx="3"/>
            <a:endCxn id="1713" idx="1"/>
          </p:cNvCxnSpPr>
          <p:nvPr/>
        </p:nvCxnSpPr>
        <p:spPr>
          <a:xfrm>
            <a:off x="3489026" y="2844972"/>
            <a:ext cx="24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714" name="Shape 1714"/>
          <p:cNvCxnSpPr>
            <a:endCxn id="1715" idx="3"/>
          </p:cNvCxnSpPr>
          <p:nvPr/>
        </p:nvCxnSpPr>
        <p:spPr>
          <a:xfrm rot="10800000">
            <a:off x="2293636" y="4111453"/>
            <a:ext cx="117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716" name="Shape 1716"/>
          <p:cNvCxnSpPr>
            <a:stCxn id="1709" idx="3"/>
            <a:endCxn id="1717" idx="1"/>
          </p:cNvCxnSpPr>
          <p:nvPr/>
        </p:nvCxnSpPr>
        <p:spPr>
          <a:xfrm>
            <a:off x="1192032" y="2843971"/>
            <a:ext cx="2340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718" name="Shape 1718"/>
          <p:cNvCxnSpPr>
            <a:stCxn id="1709" idx="2"/>
            <a:endCxn id="1715" idx="0"/>
          </p:cNvCxnSpPr>
          <p:nvPr/>
        </p:nvCxnSpPr>
        <p:spPr>
          <a:xfrm>
            <a:off x="769956" y="3207065"/>
            <a:ext cx="903300" cy="53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grpSp>
        <p:nvGrpSpPr>
          <p:cNvPr id="1719" name="Shape 1719"/>
          <p:cNvGrpSpPr/>
          <p:nvPr/>
        </p:nvGrpSpPr>
        <p:grpSpPr>
          <a:xfrm>
            <a:off x="2632700" y="2476722"/>
            <a:ext cx="856325" cy="736500"/>
            <a:chOff x="5596625" y="2412649"/>
            <a:chExt cx="885000" cy="736500"/>
          </a:xfrm>
        </p:grpSpPr>
        <p:sp>
          <p:nvSpPr>
            <p:cNvPr id="1712" name="Shape 1712"/>
            <p:cNvSpPr/>
            <p:nvPr/>
          </p:nvSpPr>
          <p:spPr>
            <a:xfrm>
              <a:off x="5596625" y="2412649"/>
              <a:ext cx="8850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Observer</a:t>
              </a:r>
            </a:p>
          </p:txBody>
        </p:sp>
        <p:pic>
          <p:nvPicPr>
            <p:cNvPr id="1720" name="Shape 1720"/>
            <p:cNvPicPr preferRelativeResize="0"/>
            <p:nvPr/>
          </p:nvPicPr>
          <p:blipFill rotWithShape="1">
            <a:blip r:embed="rId5">
              <a:alphaModFix/>
            </a:blip>
            <a:srcRect b="11507" l="13859" r="12773" t="13326"/>
            <a:stretch/>
          </p:blipFill>
          <p:spPr>
            <a:xfrm>
              <a:off x="5914034" y="2847574"/>
              <a:ext cx="261280" cy="267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1" name="Shape 1721"/>
          <p:cNvGrpSpPr/>
          <p:nvPr/>
        </p:nvGrpSpPr>
        <p:grpSpPr>
          <a:xfrm>
            <a:off x="3733293" y="2488732"/>
            <a:ext cx="856447" cy="712500"/>
            <a:chOff x="7049681" y="2402890"/>
            <a:chExt cx="969600" cy="712500"/>
          </a:xfrm>
        </p:grpSpPr>
        <p:sp>
          <p:nvSpPr>
            <p:cNvPr id="1713" name="Shape 1713"/>
            <p:cNvSpPr/>
            <p:nvPr/>
          </p:nvSpPr>
          <p:spPr>
            <a:xfrm>
              <a:off x="7049681" y="2402890"/>
              <a:ext cx="969600" cy="712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Server</a:t>
              </a:r>
            </a:p>
          </p:txBody>
        </p:sp>
        <p:pic>
          <p:nvPicPr>
            <p:cNvPr id="1722" name="Shape 1722"/>
            <p:cNvPicPr preferRelativeResize="0"/>
            <p:nvPr/>
          </p:nvPicPr>
          <p:blipFill rotWithShape="1">
            <a:blip r:embed="rId6">
              <a:alphaModFix/>
            </a:blip>
            <a:srcRect b="0" l="0" r="24179" t="0"/>
            <a:stretch/>
          </p:blipFill>
          <p:spPr>
            <a:xfrm>
              <a:off x="7270435" y="2845056"/>
              <a:ext cx="548700" cy="19448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23" name="Shape 1723"/>
          <p:cNvCxnSpPr>
            <a:stCxn id="1724" idx="3"/>
            <a:endCxn id="1713" idx="2"/>
          </p:cNvCxnSpPr>
          <p:nvPr/>
        </p:nvCxnSpPr>
        <p:spPr>
          <a:xfrm flipH="1" rot="10800000">
            <a:off x="3510403" y="3201253"/>
            <a:ext cx="651000" cy="9102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grpSp>
        <p:nvGrpSpPr>
          <p:cNvPr id="1725" name="Shape 1725"/>
          <p:cNvGrpSpPr/>
          <p:nvPr/>
        </p:nvGrpSpPr>
        <p:grpSpPr>
          <a:xfrm>
            <a:off x="1425978" y="2476731"/>
            <a:ext cx="856447" cy="736500"/>
            <a:chOff x="4178440" y="2676022"/>
            <a:chExt cx="969600" cy="736500"/>
          </a:xfrm>
        </p:grpSpPr>
        <p:sp>
          <p:nvSpPr>
            <p:cNvPr id="1717" name="Shape 1717"/>
            <p:cNvSpPr/>
            <p:nvPr/>
          </p:nvSpPr>
          <p:spPr>
            <a:xfrm>
              <a:off x="4178440" y="2676022"/>
              <a:ext cx="969600" cy="7365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Storage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Backend</a:t>
              </a:r>
            </a:p>
          </p:txBody>
        </p:sp>
        <p:pic>
          <p:nvPicPr>
            <p:cNvPr id="1726" name="Shape 1726"/>
            <p:cNvPicPr preferRelativeResize="0"/>
            <p:nvPr/>
          </p:nvPicPr>
          <p:blipFill rotWithShape="1">
            <a:blip r:embed="rId7">
              <a:alphaModFix/>
            </a:blip>
            <a:srcRect b="0" l="0" r="77599" t="0"/>
            <a:stretch/>
          </p:blipFill>
          <p:spPr>
            <a:xfrm>
              <a:off x="4492458" y="3118690"/>
              <a:ext cx="263727" cy="259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4" name="Shape 1724"/>
          <p:cNvSpPr/>
          <p:nvPr/>
        </p:nvSpPr>
        <p:spPr>
          <a:xfrm>
            <a:off x="2666250" y="3743203"/>
            <a:ext cx="844153" cy="736500"/>
          </a:xfrm>
          <a:prstGeom prst="roundRect">
            <a:avLst>
              <a:gd fmla="val 16667" name="adj"/>
            </a:avLst>
          </a:prstGeom>
          <a:solidFill>
            <a:srgbClr val="CECECE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Ontology</a:t>
            </a:r>
          </a:p>
        </p:txBody>
      </p:sp>
      <p:sp>
        <p:nvSpPr>
          <p:cNvPr id="1727" name="Shape 1727"/>
          <p:cNvSpPr txBox="1"/>
          <p:nvPr/>
        </p:nvSpPr>
        <p:spPr>
          <a:xfrm>
            <a:off x="1640576" y="3209912"/>
            <a:ext cx="91925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System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Integrators</a:t>
            </a:r>
          </a:p>
        </p:txBody>
      </p:sp>
      <p:cxnSp>
        <p:nvCxnSpPr>
          <p:cNvPr id="1728" name="Shape 1728"/>
          <p:cNvCxnSpPr>
            <a:stCxn id="1713" idx="0"/>
            <a:endCxn id="1706" idx="3"/>
          </p:cNvCxnSpPr>
          <p:nvPr/>
        </p:nvCxnSpPr>
        <p:spPr>
          <a:xfrm flipH="1" rot="5400000">
            <a:off x="3574117" y="1901332"/>
            <a:ext cx="578400" cy="596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stealth"/>
            <a:tailEnd len="lg" w="lg" type="stealth"/>
          </a:ln>
        </p:spPr>
      </p:cxnSp>
      <p:grpSp>
        <p:nvGrpSpPr>
          <p:cNvPr id="1729" name="Shape 1729"/>
          <p:cNvGrpSpPr/>
          <p:nvPr/>
        </p:nvGrpSpPr>
        <p:grpSpPr>
          <a:xfrm>
            <a:off x="3811195" y="1479998"/>
            <a:ext cx="714382" cy="383676"/>
            <a:chOff x="8085640" y="1086070"/>
            <a:chExt cx="888093" cy="458066"/>
          </a:xfrm>
        </p:grpSpPr>
        <p:pic>
          <p:nvPicPr>
            <p:cNvPr id="1730" name="Shape 17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85640" y="1157671"/>
              <a:ext cx="314898" cy="3864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1" name="Shape 1731"/>
            <p:cNvSpPr txBox="1"/>
            <p:nvPr/>
          </p:nvSpPr>
          <p:spPr>
            <a:xfrm>
              <a:off x="8371334" y="1086070"/>
              <a:ext cx="6024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End User</a:t>
              </a:r>
            </a:p>
          </p:txBody>
        </p:sp>
      </p:grpSp>
      <p:grpSp>
        <p:nvGrpSpPr>
          <p:cNvPr id="1732" name="Shape 1732"/>
          <p:cNvGrpSpPr/>
          <p:nvPr/>
        </p:nvGrpSpPr>
        <p:grpSpPr>
          <a:xfrm>
            <a:off x="1052836" y="3743203"/>
            <a:ext cx="1240799" cy="736500"/>
            <a:chOff x="976636" y="3891215"/>
            <a:chExt cx="1240799" cy="736500"/>
          </a:xfrm>
        </p:grpSpPr>
        <p:sp>
          <p:nvSpPr>
            <p:cNvPr id="1715" name="Shape 1715"/>
            <p:cNvSpPr/>
            <p:nvPr/>
          </p:nvSpPr>
          <p:spPr>
            <a:xfrm>
              <a:off x="976636" y="3891215"/>
              <a:ext cx="1240799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Target System</a:t>
              </a:r>
            </a:p>
          </p:txBody>
        </p:sp>
        <p:grpSp>
          <p:nvGrpSpPr>
            <p:cNvPr id="1733" name="Shape 1733"/>
            <p:cNvGrpSpPr/>
            <p:nvPr/>
          </p:nvGrpSpPr>
          <p:grpSpPr>
            <a:xfrm>
              <a:off x="1242691" y="4234354"/>
              <a:ext cx="733888" cy="326639"/>
              <a:chOff x="3936710" y="4570949"/>
              <a:chExt cx="830848" cy="326639"/>
            </a:xfrm>
          </p:grpSpPr>
          <p:grpSp>
            <p:nvGrpSpPr>
              <p:cNvPr id="1734" name="Shape 1734"/>
              <p:cNvGrpSpPr/>
              <p:nvPr/>
            </p:nvGrpSpPr>
            <p:grpSpPr>
              <a:xfrm>
                <a:off x="3936710" y="4570949"/>
                <a:ext cx="830848" cy="255295"/>
                <a:chOff x="1446969" y="4234600"/>
                <a:chExt cx="895696" cy="285980"/>
              </a:xfrm>
            </p:grpSpPr>
            <p:sp>
              <p:nvSpPr>
                <p:cNvPr id="1735" name="Shape 1735"/>
                <p:cNvSpPr/>
                <p:nvPr/>
              </p:nvSpPr>
              <p:spPr>
                <a:xfrm>
                  <a:off x="1446969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6" name="Shape 1736"/>
                <p:cNvSpPr/>
                <p:nvPr/>
              </p:nvSpPr>
              <p:spPr>
                <a:xfrm>
                  <a:off x="1662089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7" name="Shape 1737"/>
                <p:cNvSpPr/>
                <p:nvPr/>
              </p:nvSpPr>
              <p:spPr>
                <a:xfrm>
                  <a:off x="1518675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8" name="Shape 1738"/>
                <p:cNvSpPr/>
                <p:nvPr/>
              </p:nvSpPr>
              <p:spPr>
                <a:xfrm>
                  <a:off x="1890491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9" name="Shape 1739"/>
                <p:cNvSpPr/>
                <p:nvPr/>
              </p:nvSpPr>
              <p:spPr>
                <a:xfrm>
                  <a:off x="2121865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0" name="Shape 1740"/>
                <p:cNvSpPr/>
                <p:nvPr/>
              </p:nvSpPr>
              <p:spPr>
                <a:xfrm>
                  <a:off x="1988994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1" name="Shape 1741"/>
                <p:cNvSpPr/>
                <p:nvPr/>
              </p:nvSpPr>
              <p:spPr>
                <a:xfrm>
                  <a:off x="1756808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42" name="Shape 1742"/>
              <p:cNvSpPr/>
              <p:nvPr/>
            </p:nvSpPr>
            <p:spPr>
              <a:xfrm>
                <a:off x="4085014" y="4702589"/>
                <a:ext cx="204900" cy="195000"/>
              </a:xfrm>
              <a:prstGeom prst="cube">
                <a:avLst>
                  <a:gd fmla="val 25000" name="adj"/>
                </a:avLst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Shape 1743"/>
              <p:cNvSpPr/>
              <p:nvPr/>
            </p:nvSpPr>
            <p:spPr>
              <a:xfrm>
                <a:off x="4281830" y="4700144"/>
                <a:ext cx="204900" cy="195000"/>
              </a:xfrm>
              <a:prstGeom prst="cube">
                <a:avLst>
                  <a:gd fmla="val 25000" name="adj"/>
                </a:avLst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744" name="Shape 1744"/>
          <p:cNvCxnSpPr>
            <a:stCxn id="1706" idx="1"/>
            <a:endCxn id="1745" idx="3"/>
          </p:cNvCxnSpPr>
          <p:nvPr/>
        </p:nvCxnSpPr>
        <p:spPr>
          <a:xfrm flipH="1">
            <a:off x="2308241" y="1910397"/>
            <a:ext cx="3453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746" name="Shape 1746"/>
          <p:cNvCxnSpPr>
            <a:stCxn id="1712" idx="1"/>
            <a:endCxn id="1717" idx="3"/>
          </p:cNvCxnSpPr>
          <p:nvPr/>
        </p:nvCxnSpPr>
        <p:spPr>
          <a:xfrm rot="10800000">
            <a:off x="2282300" y="2844972"/>
            <a:ext cx="35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747" name="Shape 1747"/>
          <p:cNvSpPr txBox="1"/>
          <p:nvPr/>
        </p:nvSpPr>
        <p:spPr>
          <a:xfrm>
            <a:off x="287506" y="4163501"/>
            <a:ext cx="5487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Base </a:t>
            </a:r>
          </a:p>
        </p:txBody>
      </p:sp>
      <p:sp>
        <p:nvSpPr>
          <p:cNvPr id="1748" name="Shape 1748"/>
          <p:cNvSpPr txBox="1"/>
          <p:nvPr/>
        </p:nvSpPr>
        <p:spPr>
          <a:xfrm>
            <a:off x="287498" y="3295639"/>
            <a:ext cx="6774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Middle </a:t>
            </a:r>
          </a:p>
        </p:txBody>
      </p:sp>
      <p:sp>
        <p:nvSpPr>
          <p:cNvPr id="1749" name="Shape 1749"/>
          <p:cNvSpPr txBox="1"/>
          <p:nvPr/>
        </p:nvSpPr>
        <p:spPr>
          <a:xfrm>
            <a:off x="287498" y="2020806"/>
            <a:ext cx="6378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Upper </a:t>
            </a:r>
          </a:p>
        </p:txBody>
      </p:sp>
      <p:grpSp>
        <p:nvGrpSpPr>
          <p:cNvPr id="1750" name="Shape 1750"/>
          <p:cNvGrpSpPr/>
          <p:nvPr/>
        </p:nvGrpSpPr>
        <p:grpSpPr>
          <a:xfrm>
            <a:off x="1425978" y="2476731"/>
            <a:ext cx="856447" cy="736500"/>
            <a:chOff x="4178440" y="2676022"/>
            <a:chExt cx="969600" cy="736500"/>
          </a:xfrm>
        </p:grpSpPr>
        <p:sp>
          <p:nvSpPr>
            <p:cNvPr id="1751" name="Shape 1751"/>
            <p:cNvSpPr/>
            <p:nvPr/>
          </p:nvSpPr>
          <p:spPr>
            <a:xfrm>
              <a:off x="4178440" y="2676022"/>
              <a:ext cx="969600" cy="736500"/>
            </a:xfrm>
            <a:prstGeom prst="roundRect">
              <a:avLst>
                <a:gd fmla="val 16667" name="adj"/>
              </a:avLst>
            </a:prstGeom>
            <a:solidFill>
              <a:srgbClr val="63AAEB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Storage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Backend</a:t>
              </a:r>
            </a:p>
          </p:txBody>
        </p:sp>
        <p:pic>
          <p:nvPicPr>
            <p:cNvPr id="1752" name="Shape 1752"/>
            <p:cNvPicPr preferRelativeResize="0"/>
            <p:nvPr/>
          </p:nvPicPr>
          <p:blipFill rotWithShape="1">
            <a:blip r:embed="rId7">
              <a:alphaModFix/>
            </a:blip>
            <a:srcRect b="0" l="0" r="77599" t="0"/>
            <a:stretch/>
          </p:blipFill>
          <p:spPr>
            <a:xfrm>
              <a:off x="4492458" y="3118690"/>
              <a:ext cx="263727" cy="259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53" name="Shape 1753"/>
          <p:cNvGrpSpPr/>
          <p:nvPr/>
        </p:nvGrpSpPr>
        <p:grpSpPr>
          <a:xfrm>
            <a:off x="1398327" y="1544931"/>
            <a:ext cx="910017" cy="736500"/>
            <a:chOff x="4811565" y="980109"/>
            <a:chExt cx="1032000" cy="736500"/>
          </a:xfrm>
        </p:grpSpPr>
        <p:sp>
          <p:nvSpPr>
            <p:cNvPr id="1745" name="Shape 1745"/>
            <p:cNvSpPr/>
            <p:nvPr/>
          </p:nvSpPr>
          <p:spPr>
            <a:xfrm>
              <a:off x="4811565" y="980109"/>
              <a:ext cx="10320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Graph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Composer</a:t>
              </a:r>
            </a:p>
          </p:txBody>
        </p:sp>
        <p:pic>
          <p:nvPicPr>
            <p:cNvPr id="1754" name="Shape 175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95862" y="1427355"/>
              <a:ext cx="259894" cy="2439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55" name="Shape 1755"/>
          <p:cNvCxnSpPr>
            <a:stCxn id="1745" idx="2"/>
          </p:cNvCxnSpPr>
          <p:nvPr/>
        </p:nvCxnSpPr>
        <p:spPr>
          <a:xfrm>
            <a:off x="1853335" y="2281431"/>
            <a:ext cx="900" cy="1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pic>
        <p:nvPicPr>
          <p:cNvPr id="1756" name="Shape 17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54691" y="3123809"/>
            <a:ext cx="350399" cy="35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Shape 175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24219" y="4087075"/>
            <a:ext cx="3504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Shape 1762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Middle Layer - OntoMon Server</a:t>
            </a:r>
          </a:p>
        </p:txBody>
      </p:sp>
      <p:sp>
        <p:nvSpPr>
          <p:cNvPr id="1763" name="Shape 1763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Shape 1764"/>
          <p:cNvSpPr txBox="1"/>
          <p:nvPr/>
        </p:nvSpPr>
        <p:spPr>
          <a:xfrm>
            <a:off x="4655689" y="1285925"/>
            <a:ext cx="4325700" cy="3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Single-threaded, </a:t>
            </a: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lightweight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web server built on Node.js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Holds current state of assets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Orchestrates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communications and 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delivers data across layers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Understands the alerting 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OntoMon 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API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Serializes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and serves notification objects at a well-known web endpoint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Generates log file</a:t>
            </a:r>
          </a:p>
        </p:txBody>
      </p:sp>
      <p:sp>
        <p:nvSpPr>
          <p:cNvPr id="1765" name="Shape 176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1766" name="Shape 1766"/>
          <p:cNvSpPr/>
          <p:nvPr/>
        </p:nvSpPr>
        <p:spPr>
          <a:xfrm>
            <a:off x="229651" y="3597080"/>
            <a:ext cx="4352100" cy="831600"/>
          </a:xfrm>
          <a:prstGeom prst="roundRect">
            <a:avLst>
              <a:gd fmla="val 478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7" name="Shape 1767"/>
          <p:cNvSpPr/>
          <p:nvPr/>
        </p:nvSpPr>
        <p:spPr>
          <a:xfrm>
            <a:off x="219801" y="2286767"/>
            <a:ext cx="4352100" cy="1260899"/>
          </a:xfrm>
          <a:prstGeom prst="roundRect">
            <a:avLst>
              <a:gd fmla="val 4128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8" name="Shape 1768"/>
          <p:cNvSpPr/>
          <p:nvPr/>
        </p:nvSpPr>
        <p:spPr>
          <a:xfrm>
            <a:off x="217226" y="1419255"/>
            <a:ext cx="4352100" cy="831599"/>
          </a:xfrm>
          <a:prstGeom prst="roundRect">
            <a:avLst>
              <a:gd fmla="val 497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769" name="Shape 1769"/>
          <p:cNvGrpSpPr/>
          <p:nvPr/>
        </p:nvGrpSpPr>
        <p:grpSpPr>
          <a:xfrm>
            <a:off x="2574893" y="1447266"/>
            <a:ext cx="911565" cy="736500"/>
            <a:chOff x="6183016" y="980105"/>
            <a:chExt cx="1032000" cy="736500"/>
          </a:xfrm>
        </p:grpSpPr>
        <p:sp>
          <p:nvSpPr>
            <p:cNvPr id="1770" name="Shape 1770"/>
            <p:cNvSpPr/>
            <p:nvPr/>
          </p:nvSpPr>
          <p:spPr>
            <a:xfrm>
              <a:off x="6183016" y="980105"/>
              <a:ext cx="10320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Web UI</a:t>
              </a:r>
            </a:p>
          </p:txBody>
        </p:sp>
        <p:pic>
          <p:nvPicPr>
            <p:cNvPr id="1771" name="Shape 17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98023" y="1421002"/>
              <a:ext cx="234600" cy="234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2" name="Shape 1772"/>
          <p:cNvGrpSpPr/>
          <p:nvPr/>
        </p:nvGrpSpPr>
        <p:grpSpPr>
          <a:xfrm>
            <a:off x="269231" y="2392822"/>
            <a:ext cx="844153" cy="726188"/>
            <a:chOff x="3633089" y="2369174"/>
            <a:chExt cx="843900" cy="736500"/>
          </a:xfrm>
        </p:grpSpPr>
        <p:sp>
          <p:nvSpPr>
            <p:cNvPr id="1773" name="Shape 1773"/>
            <p:cNvSpPr/>
            <p:nvPr/>
          </p:nvSpPr>
          <p:spPr>
            <a:xfrm>
              <a:off x="3633089" y="2369174"/>
              <a:ext cx="8439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Metrics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Collector</a:t>
              </a:r>
            </a:p>
          </p:txBody>
        </p:sp>
        <p:pic>
          <p:nvPicPr>
            <p:cNvPr id="1774" name="Shape 1774"/>
            <p:cNvPicPr preferRelativeResize="0"/>
            <p:nvPr/>
          </p:nvPicPr>
          <p:blipFill rotWithShape="1">
            <a:blip r:embed="rId4">
              <a:alphaModFix/>
            </a:blip>
            <a:srcRect b="38541" l="0" r="19354" t="31525"/>
            <a:stretch/>
          </p:blipFill>
          <p:spPr>
            <a:xfrm>
              <a:off x="3798488" y="2827537"/>
              <a:ext cx="529825" cy="1966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75" name="Shape 1775"/>
          <p:cNvCxnSpPr>
            <a:stCxn id="1776" idx="3"/>
            <a:endCxn id="1777" idx="1"/>
          </p:cNvCxnSpPr>
          <p:nvPr/>
        </p:nvCxnSpPr>
        <p:spPr>
          <a:xfrm>
            <a:off x="3410378" y="2756918"/>
            <a:ext cx="24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778" name="Shape 1778"/>
          <p:cNvCxnSpPr>
            <a:endCxn id="1779" idx="3"/>
          </p:cNvCxnSpPr>
          <p:nvPr/>
        </p:nvCxnSpPr>
        <p:spPr>
          <a:xfrm rot="10800000">
            <a:off x="2214988" y="4023399"/>
            <a:ext cx="117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780" name="Shape 1780"/>
          <p:cNvCxnSpPr>
            <a:stCxn id="1773" idx="3"/>
            <a:endCxn id="1781" idx="1"/>
          </p:cNvCxnSpPr>
          <p:nvPr/>
        </p:nvCxnSpPr>
        <p:spPr>
          <a:xfrm>
            <a:off x="1113384" y="2755917"/>
            <a:ext cx="2340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782" name="Shape 1782"/>
          <p:cNvCxnSpPr>
            <a:stCxn id="1773" idx="2"/>
            <a:endCxn id="1779" idx="0"/>
          </p:cNvCxnSpPr>
          <p:nvPr/>
        </p:nvCxnSpPr>
        <p:spPr>
          <a:xfrm>
            <a:off x="691307" y="3119011"/>
            <a:ext cx="903300" cy="53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grpSp>
        <p:nvGrpSpPr>
          <p:cNvPr id="1783" name="Shape 1783"/>
          <p:cNvGrpSpPr/>
          <p:nvPr/>
        </p:nvGrpSpPr>
        <p:grpSpPr>
          <a:xfrm>
            <a:off x="2554052" y="2388668"/>
            <a:ext cx="856326" cy="736500"/>
            <a:chOff x="5596625" y="2412649"/>
            <a:chExt cx="885000" cy="736500"/>
          </a:xfrm>
        </p:grpSpPr>
        <p:sp>
          <p:nvSpPr>
            <p:cNvPr id="1776" name="Shape 1776"/>
            <p:cNvSpPr/>
            <p:nvPr/>
          </p:nvSpPr>
          <p:spPr>
            <a:xfrm>
              <a:off x="5596625" y="2412649"/>
              <a:ext cx="8850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Observer</a:t>
              </a:r>
            </a:p>
          </p:txBody>
        </p:sp>
        <p:pic>
          <p:nvPicPr>
            <p:cNvPr id="1784" name="Shape 1784"/>
            <p:cNvPicPr preferRelativeResize="0"/>
            <p:nvPr/>
          </p:nvPicPr>
          <p:blipFill rotWithShape="1">
            <a:blip r:embed="rId5">
              <a:alphaModFix/>
            </a:blip>
            <a:srcRect b="11507" l="13859" r="12773" t="13326"/>
            <a:stretch/>
          </p:blipFill>
          <p:spPr>
            <a:xfrm>
              <a:off x="5914034" y="2847574"/>
              <a:ext cx="261280" cy="267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5" name="Shape 1785"/>
          <p:cNvGrpSpPr/>
          <p:nvPr/>
        </p:nvGrpSpPr>
        <p:grpSpPr>
          <a:xfrm>
            <a:off x="3654645" y="2400678"/>
            <a:ext cx="856447" cy="712500"/>
            <a:chOff x="7049681" y="2402890"/>
            <a:chExt cx="969600" cy="712500"/>
          </a:xfrm>
        </p:grpSpPr>
        <p:sp>
          <p:nvSpPr>
            <p:cNvPr id="1777" name="Shape 1777"/>
            <p:cNvSpPr/>
            <p:nvPr/>
          </p:nvSpPr>
          <p:spPr>
            <a:xfrm>
              <a:off x="7049681" y="2402890"/>
              <a:ext cx="969600" cy="7125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Server</a:t>
              </a:r>
            </a:p>
          </p:txBody>
        </p:sp>
        <p:pic>
          <p:nvPicPr>
            <p:cNvPr id="1786" name="Shape 1786"/>
            <p:cNvPicPr preferRelativeResize="0"/>
            <p:nvPr/>
          </p:nvPicPr>
          <p:blipFill rotWithShape="1">
            <a:blip r:embed="rId6">
              <a:alphaModFix/>
            </a:blip>
            <a:srcRect b="0" l="0" r="24179" t="0"/>
            <a:stretch/>
          </p:blipFill>
          <p:spPr>
            <a:xfrm>
              <a:off x="7270435" y="2845056"/>
              <a:ext cx="548700" cy="19448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87" name="Shape 1787"/>
          <p:cNvCxnSpPr>
            <a:stCxn id="1788" idx="3"/>
            <a:endCxn id="1777" idx="2"/>
          </p:cNvCxnSpPr>
          <p:nvPr/>
        </p:nvCxnSpPr>
        <p:spPr>
          <a:xfrm flipH="1" rot="10800000">
            <a:off x="3431755" y="3113199"/>
            <a:ext cx="651000" cy="9102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grpSp>
        <p:nvGrpSpPr>
          <p:cNvPr id="1789" name="Shape 1789"/>
          <p:cNvGrpSpPr/>
          <p:nvPr/>
        </p:nvGrpSpPr>
        <p:grpSpPr>
          <a:xfrm>
            <a:off x="1347330" y="2388677"/>
            <a:ext cx="856447" cy="736500"/>
            <a:chOff x="4178440" y="2676022"/>
            <a:chExt cx="969600" cy="736500"/>
          </a:xfrm>
        </p:grpSpPr>
        <p:sp>
          <p:nvSpPr>
            <p:cNvPr id="1781" name="Shape 1781"/>
            <p:cNvSpPr/>
            <p:nvPr/>
          </p:nvSpPr>
          <p:spPr>
            <a:xfrm>
              <a:off x="4178440" y="2676022"/>
              <a:ext cx="9696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Storage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Backend</a:t>
              </a:r>
            </a:p>
          </p:txBody>
        </p:sp>
        <p:pic>
          <p:nvPicPr>
            <p:cNvPr id="1790" name="Shape 1790"/>
            <p:cNvPicPr preferRelativeResize="0"/>
            <p:nvPr/>
          </p:nvPicPr>
          <p:blipFill rotWithShape="1">
            <a:blip r:embed="rId7">
              <a:alphaModFix/>
            </a:blip>
            <a:srcRect b="0" l="0" r="77599" t="0"/>
            <a:stretch/>
          </p:blipFill>
          <p:spPr>
            <a:xfrm>
              <a:off x="4492458" y="3118690"/>
              <a:ext cx="263727" cy="259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8" name="Shape 1788"/>
          <p:cNvSpPr/>
          <p:nvPr/>
        </p:nvSpPr>
        <p:spPr>
          <a:xfrm>
            <a:off x="2587602" y="3655149"/>
            <a:ext cx="844153" cy="736500"/>
          </a:xfrm>
          <a:prstGeom prst="roundRect">
            <a:avLst>
              <a:gd fmla="val 16667" name="adj"/>
            </a:avLst>
          </a:prstGeom>
          <a:solidFill>
            <a:srgbClr val="CECECE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Ontology</a:t>
            </a:r>
          </a:p>
        </p:txBody>
      </p:sp>
      <p:sp>
        <p:nvSpPr>
          <p:cNvPr id="1791" name="Shape 1791"/>
          <p:cNvSpPr txBox="1"/>
          <p:nvPr/>
        </p:nvSpPr>
        <p:spPr>
          <a:xfrm>
            <a:off x="1561928" y="3121858"/>
            <a:ext cx="919250" cy="467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System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Integrators</a:t>
            </a:r>
          </a:p>
        </p:txBody>
      </p:sp>
      <p:cxnSp>
        <p:nvCxnSpPr>
          <p:cNvPr id="1792" name="Shape 1792"/>
          <p:cNvCxnSpPr>
            <a:stCxn id="1777" idx="0"/>
            <a:endCxn id="1770" idx="3"/>
          </p:cNvCxnSpPr>
          <p:nvPr/>
        </p:nvCxnSpPr>
        <p:spPr>
          <a:xfrm flipH="1" rot="5400000">
            <a:off x="3492019" y="1809828"/>
            <a:ext cx="585300" cy="596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stealth"/>
            <a:tailEnd len="lg" w="lg" type="stealth"/>
          </a:ln>
        </p:spPr>
      </p:cxnSp>
      <p:grpSp>
        <p:nvGrpSpPr>
          <p:cNvPr id="1793" name="Shape 1793"/>
          <p:cNvGrpSpPr/>
          <p:nvPr/>
        </p:nvGrpSpPr>
        <p:grpSpPr>
          <a:xfrm>
            <a:off x="3732547" y="1391944"/>
            <a:ext cx="714382" cy="383676"/>
            <a:chOff x="8085640" y="1086070"/>
            <a:chExt cx="888093" cy="458066"/>
          </a:xfrm>
        </p:grpSpPr>
        <p:pic>
          <p:nvPicPr>
            <p:cNvPr id="1794" name="Shape 179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85640" y="1157671"/>
              <a:ext cx="314898" cy="3864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5" name="Shape 1795"/>
            <p:cNvSpPr txBox="1"/>
            <p:nvPr/>
          </p:nvSpPr>
          <p:spPr>
            <a:xfrm>
              <a:off x="8371334" y="1086070"/>
              <a:ext cx="6024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End User</a:t>
              </a:r>
            </a:p>
          </p:txBody>
        </p:sp>
      </p:grpSp>
      <p:grpSp>
        <p:nvGrpSpPr>
          <p:cNvPr id="1796" name="Shape 1796"/>
          <p:cNvGrpSpPr/>
          <p:nvPr/>
        </p:nvGrpSpPr>
        <p:grpSpPr>
          <a:xfrm>
            <a:off x="974188" y="3655149"/>
            <a:ext cx="1240799" cy="736500"/>
            <a:chOff x="976636" y="3891215"/>
            <a:chExt cx="1240799" cy="736500"/>
          </a:xfrm>
        </p:grpSpPr>
        <p:sp>
          <p:nvSpPr>
            <p:cNvPr id="1779" name="Shape 1779"/>
            <p:cNvSpPr/>
            <p:nvPr/>
          </p:nvSpPr>
          <p:spPr>
            <a:xfrm>
              <a:off x="976636" y="3891215"/>
              <a:ext cx="1240799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Target System</a:t>
              </a:r>
            </a:p>
          </p:txBody>
        </p:sp>
        <p:grpSp>
          <p:nvGrpSpPr>
            <p:cNvPr id="1797" name="Shape 1797"/>
            <p:cNvGrpSpPr/>
            <p:nvPr/>
          </p:nvGrpSpPr>
          <p:grpSpPr>
            <a:xfrm>
              <a:off x="1242691" y="4234354"/>
              <a:ext cx="733888" cy="326639"/>
              <a:chOff x="3936710" y="4570949"/>
              <a:chExt cx="830848" cy="326639"/>
            </a:xfrm>
          </p:grpSpPr>
          <p:grpSp>
            <p:nvGrpSpPr>
              <p:cNvPr id="1798" name="Shape 1798"/>
              <p:cNvGrpSpPr/>
              <p:nvPr/>
            </p:nvGrpSpPr>
            <p:grpSpPr>
              <a:xfrm>
                <a:off x="3936710" y="4570949"/>
                <a:ext cx="830848" cy="255295"/>
                <a:chOff x="1446969" y="4234600"/>
                <a:chExt cx="895696" cy="285980"/>
              </a:xfrm>
            </p:grpSpPr>
            <p:sp>
              <p:nvSpPr>
                <p:cNvPr id="1799" name="Shape 1799"/>
                <p:cNvSpPr/>
                <p:nvPr/>
              </p:nvSpPr>
              <p:spPr>
                <a:xfrm>
                  <a:off x="1446969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0" name="Shape 1800"/>
                <p:cNvSpPr/>
                <p:nvPr/>
              </p:nvSpPr>
              <p:spPr>
                <a:xfrm>
                  <a:off x="1662089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1" name="Shape 1801"/>
                <p:cNvSpPr/>
                <p:nvPr/>
              </p:nvSpPr>
              <p:spPr>
                <a:xfrm>
                  <a:off x="1518675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2" name="Shape 1802"/>
                <p:cNvSpPr/>
                <p:nvPr/>
              </p:nvSpPr>
              <p:spPr>
                <a:xfrm>
                  <a:off x="1890491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3" name="Shape 1803"/>
                <p:cNvSpPr/>
                <p:nvPr/>
              </p:nvSpPr>
              <p:spPr>
                <a:xfrm>
                  <a:off x="2121865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4" name="Shape 1804"/>
                <p:cNvSpPr/>
                <p:nvPr/>
              </p:nvSpPr>
              <p:spPr>
                <a:xfrm>
                  <a:off x="1988994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5" name="Shape 1805"/>
                <p:cNvSpPr/>
                <p:nvPr/>
              </p:nvSpPr>
              <p:spPr>
                <a:xfrm>
                  <a:off x="1756808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06" name="Shape 1806"/>
              <p:cNvSpPr/>
              <p:nvPr/>
            </p:nvSpPr>
            <p:spPr>
              <a:xfrm>
                <a:off x="4085014" y="4702589"/>
                <a:ext cx="204900" cy="195000"/>
              </a:xfrm>
              <a:prstGeom prst="cube">
                <a:avLst>
                  <a:gd fmla="val 25000" name="adj"/>
                </a:avLst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Shape 1807"/>
              <p:cNvSpPr/>
              <p:nvPr/>
            </p:nvSpPr>
            <p:spPr>
              <a:xfrm>
                <a:off x="4281830" y="4700144"/>
                <a:ext cx="204900" cy="195000"/>
              </a:xfrm>
              <a:prstGeom prst="cube">
                <a:avLst>
                  <a:gd fmla="val 25000" name="adj"/>
                </a:avLst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808" name="Shape 1808"/>
          <p:cNvCxnSpPr>
            <a:stCxn id="1770" idx="1"/>
            <a:endCxn id="1809" idx="3"/>
          </p:cNvCxnSpPr>
          <p:nvPr/>
        </p:nvCxnSpPr>
        <p:spPr>
          <a:xfrm rot="10800000">
            <a:off x="2226293" y="1813116"/>
            <a:ext cx="3486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810" name="Shape 1810"/>
          <p:cNvCxnSpPr>
            <a:stCxn id="1776" idx="1"/>
            <a:endCxn id="1781" idx="3"/>
          </p:cNvCxnSpPr>
          <p:nvPr/>
        </p:nvCxnSpPr>
        <p:spPr>
          <a:xfrm rot="10800000">
            <a:off x="2203652" y="2756918"/>
            <a:ext cx="35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811" name="Shape 1811"/>
          <p:cNvSpPr txBox="1"/>
          <p:nvPr/>
        </p:nvSpPr>
        <p:spPr>
          <a:xfrm>
            <a:off x="208858" y="4075447"/>
            <a:ext cx="5487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Base </a:t>
            </a:r>
          </a:p>
        </p:txBody>
      </p:sp>
      <p:sp>
        <p:nvSpPr>
          <p:cNvPr id="1812" name="Shape 1812"/>
          <p:cNvSpPr txBox="1"/>
          <p:nvPr/>
        </p:nvSpPr>
        <p:spPr>
          <a:xfrm>
            <a:off x="208850" y="3207585"/>
            <a:ext cx="677399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Middle </a:t>
            </a:r>
          </a:p>
        </p:txBody>
      </p:sp>
      <p:sp>
        <p:nvSpPr>
          <p:cNvPr id="1813" name="Shape 1813"/>
          <p:cNvSpPr txBox="1"/>
          <p:nvPr/>
        </p:nvSpPr>
        <p:spPr>
          <a:xfrm>
            <a:off x="208850" y="1932752"/>
            <a:ext cx="6378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Upper </a:t>
            </a:r>
          </a:p>
        </p:txBody>
      </p:sp>
      <p:grpSp>
        <p:nvGrpSpPr>
          <p:cNvPr id="1814" name="Shape 1814"/>
          <p:cNvGrpSpPr/>
          <p:nvPr/>
        </p:nvGrpSpPr>
        <p:grpSpPr>
          <a:xfrm>
            <a:off x="3654645" y="2400678"/>
            <a:ext cx="856447" cy="712500"/>
            <a:chOff x="7049681" y="2402890"/>
            <a:chExt cx="969600" cy="712500"/>
          </a:xfrm>
        </p:grpSpPr>
        <p:sp>
          <p:nvSpPr>
            <p:cNvPr id="1815" name="Shape 1815"/>
            <p:cNvSpPr/>
            <p:nvPr/>
          </p:nvSpPr>
          <p:spPr>
            <a:xfrm>
              <a:off x="7049681" y="2402890"/>
              <a:ext cx="969600" cy="712500"/>
            </a:xfrm>
            <a:prstGeom prst="roundRect">
              <a:avLst>
                <a:gd fmla="val 16667" name="adj"/>
              </a:avLst>
            </a:prstGeom>
            <a:solidFill>
              <a:srgbClr val="63AAEB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Server</a:t>
              </a:r>
            </a:p>
          </p:txBody>
        </p:sp>
        <p:pic>
          <p:nvPicPr>
            <p:cNvPr id="1816" name="Shape 1816"/>
            <p:cNvPicPr preferRelativeResize="0"/>
            <p:nvPr/>
          </p:nvPicPr>
          <p:blipFill rotWithShape="1">
            <a:blip r:embed="rId6">
              <a:alphaModFix/>
            </a:blip>
            <a:srcRect b="0" l="0" r="24179" t="0"/>
            <a:stretch/>
          </p:blipFill>
          <p:spPr>
            <a:xfrm>
              <a:off x="7270435" y="2845056"/>
              <a:ext cx="548700" cy="1944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7" name="Shape 1817"/>
          <p:cNvGrpSpPr/>
          <p:nvPr/>
        </p:nvGrpSpPr>
        <p:grpSpPr>
          <a:xfrm>
            <a:off x="1316395" y="1444792"/>
            <a:ext cx="910017" cy="736500"/>
            <a:chOff x="4811565" y="980109"/>
            <a:chExt cx="1032000" cy="736500"/>
          </a:xfrm>
        </p:grpSpPr>
        <p:sp>
          <p:nvSpPr>
            <p:cNvPr id="1809" name="Shape 1809"/>
            <p:cNvSpPr/>
            <p:nvPr/>
          </p:nvSpPr>
          <p:spPr>
            <a:xfrm>
              <a:off x="4811565" y="980109"/>
              <a:ext cx="10320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Graph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Composer</a:t>
              </a:r>
            </a:p>
          </p:txBody>
        </p:sp>
        <p:pic>
          <p:nvPicPr>
            <p:cNvPr id="1818" name="Shape 181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95862" y="1427355"/>
              <a:ext cx="259894" cy="2439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819" name="Shape 1819"/>
          <p:cNvCxnSpPr>
            <a:stCxn id="1809" idx="2"/>
          </p:cNvCxnSpPr>
          <p:nvPr/>
        </p:nvCxnSpPr>
        <p:spPr>
          <a:xfrm>
            <a:off x="1771403" y="2181292"/>
            <a:ext cx="900" cy="1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pic>
        <p:nvPicPr>
          <p:cNvPr id="1820" name="Shape 18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64979" y="3027673"/>
            <a:ext cx="350399" cy="35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Shape 18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48019" y="4005144"/>
            <a:ext cx="3504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Shape 1826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Upper Layer - Graph Composer</a:t>
            </a:r>
          </a:p>
        </p:txBody>
      </p:sp>
      <p:sp>
        <p:nvSpPr>
          <p:cNvPr id="1827" name="Shape 1827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Shape 1828"/>
          <p:cNvSpPr txBox="1"/>
          <p:nvPr/>
        </p:nvSpPr>
        <p:spPr>
          <a:xfrm>
            <a:off x="4624575" y="1483150"/>
            <a:ext cx="44334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Grafana - metrics and analytics </a:t>
            </a: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dashboard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Composes rich, interactive </a:t>
            </a: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time-series graphs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Supports various storage backends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Serves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panels at well-known web endpoint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Clr>
                <a:srgbClr val="2196F3"/>
              </a:buClr>
              <a:buSzPct val="100000"/>
              <a:buFont typeface="Open Sans"/>
              <a:buChar char="❖"/>
            </a:pP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Client-side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rendering</a:t>
            </a:r>
          </a:p>
        </p:txBody>
      </p:sp>
      <p:sp>
        <p:nvSpPr>
          <p:cNvPr id="1829" name="Shape 18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1830" name="Shape 1830"/>
          <p:cNvSpPr/>
          <p:nvPr/>
        </p:nvSpPr>
        <p:spPr>
          <a:xfrm>
            <a:off x="253678" y="3641257"/>
            <a:ext cx="4352100" cy="831600"/>
          </a:xfrm>
          <a:prstGeom prst="roundRect">
            <a:avLst>
              <a:gd fmla="val 478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1" name="Shape 1831"/>
          <p:cNvSpPr/>
          <p:nvPr/>
        </p:nvSpPr>
        <p:spPr>
          <a:xfrm>
            <a:off x="243828" y="2330943"/>
            <a:ext cx="4352100" cy="1260899"/>
          </a:xfrm>
          <a:prstGeom prst="roundRect">
            <a:avLst>
              <a:gd fmla="val 4128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2" name="Shape 1832"/>
          <p:cNvSpPr/>
          <p:nvPr/>
        </p:nvSpPr>
        <p:spPr>
          <a:xfrm>
            <a:off x="241253" y="1463431"/>
            <a:ext cx="4352100" cy="831599"/>
          </a:xfrm>
          <a:prstGeom prst="roundRect">
            <a:avLst>
              <a:gd fmla="val 497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833" name="Shape 1833"/>
          <p:cNvGrpSpPr/>
          <p:nvPr/>
        </p:nvGrpSpPr>
        <p:grpSpPr>
          <a:xfrm>
            <a:off x="1316129" y="1531285"/>
            <a:ext cx="911565" cy="736500"/>
            <a:chOff x="4811565" y="980109"/>
            <a:chExt cx="1032000" cy="736500"/>
          </a:xfrm>
        </p:grpSpPr>
        <p:sp>
          <p:nvSpPr>
            <p:cNvPr id="1834" name="Shape 1834"/>
            <p:cNvSpPr/>
            <p:nvPr/>
          </p:nvSpPr>
          <p:spPr>
            <a:xfrm>
              <a:off x="4811565" y="980109"/>
              <a:ext cx="1032000" cy="7365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Graph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Composer</a:t>
              </a:r>
            </a:p>
          </p:txBody>
        </p:sp>
        <p:pic>
          <p:nvPicPr>
            <p:cNvPr id="1835" name="Shape 18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85540" y="1427364"/>
              <a:ext cx="234599" cy="2439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6" name="Shape 1836"/>
          <p:cNvGrpSpPr/>
          <p:nvPr/>
        </p:nvGrpSpPr>
        <p:grpSpPr>
          <a:xfrm>
            <a:off x="2598920" y="1505097"/>
            <a:ext cx="911565" cy="736500"/>
            <a:chOff x="6183016" y="980105"/>
            <a:chExt cx="1032000" cy="736500"/>
          </a:xfrm>
        </p:grpSpPr>
        <p:sp>
          <p:nvSpPr>
            <p:cNvPr id="1837" name="Shape 1837"/>
            <p:cNvSpPr/>
            <p:nvPr/>
          </p:nvSpPr>
          <p:spPr>
            <a:xfrm>
              <a:off x="6183016" y="980105"/>
              <a:ext cx="10320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Web UI</a:t>
              </a:r>
            </a:p>
          </p:txBody>
        </p:sp>
        <p:pic>
          <p:nvPicPr>
            <p:cNvPr id="1838" name="Shape 18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98023" y="1421002"/>
              <a:ext cx="234600" cy="234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9" name="Shape 1839"/>
          <p:cNvGrpSpPr/>
          <p:nvPr/>
        </p:nvGrpSpPr>
        <p:grpSpPr>
          <a:xfrm>
            <a:off x="293258" y="2436998"/>
            <a:ext cx="844153" cy="726188"/>
            <a:chOff x="3633089" y="2369174"/>
            <a:chExt cx="843900" cy="736500"/>
          </a:xfrm>
        </p:grpSpPr>
        <p:sp>
          <p:nvSpPr>
            <p:cNvPr id="1840" name="Shape 1840"/>
            <p:cNvSpPr/>
            <p:nvPr/>
          </p:nvSpPr>
          <p:spPr>
            <a:xfrm>
              <a:off x="3633089" y="2369174"/>
              <a:ext cx="8439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Metrics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Collector</a:t>
              </a:r>
            </a:p>
          </p:txBody>
        </p:sp>
        <p:pic>
          <p:nvPicPr>
            <p:cNvPr id="1841" name="Shape 1841"/>
            <p:cNvPicPr preferRelativeResize="0"/>
            <p:nvPr/>
          </p:nvPicPr>
          <p:blipFill rotWithShape="1">
            <a:blip r:embed="rId5">
              <a:alphaModFix/>
            </a:blip>
            <a:srcRect b="38541" l="0" r="19354" t="31525"/>
            <a:stretch/>
          </p:blipFill>
          <p:spPr>
            <a:xfrm>
              <a:off x="3798488" y="2827537"/>
              <a:ext cx="529825" cy="1966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842" name="Shape 1842"/>
          <p:cNvCxnSpPr>
            <a:stCxn id="1843" idx="3"/>
            <a:endCxn id="1844" idx="1"/>
          </p:cNvCxnSpPr>
          <p:nvPr/>
        </p:nvCxnSpPr>
        <p:spPr>
          <a:xfrm>
            <a:off x="3434405" y="2801095"/>
            <a:ext cx="24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845" name="Shape 1845"/>
          <p:cNvCxnSpPr>
            <a:endCxn id="1846" idx="3"/>
          </p:cNvCxnSpPr>
          <p:nvPr/>
        </p:nvCxnSpPr>
        <p:spPr>
          <a:xfrm rot="10800000">
            <a:off x="2239015" y="4067575"/>
            <a:ext cx="117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847" name="Shape 1847"/>
          <p:cNvCxnSpPr>
            <a:stCxn id="1840" idx="3"/>
            <a:endCxn id="1848" idx="1"/>
          </p:cNvCxnSpPr>
          <p:nvPr/>
        </p:nvCxnSpPr>
        <p:spPr>
          <a:xfrm>
            <a:off x="1137411" y="2800093"/>
            <a:ext cx="2340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849" name="Shape 1849"/>
          <p:cNvCxnSpPr>
            <a:stCxn id="1840" idx="2"/>
            <a:endCxn id="1846" idx="0"/>
          </p:cNvCxnSpPr>
          <p:nvPr/>
        </p:nvCxnSpPr>
        <p:spPr>
          <a:xfrm>
            <a:off x="715334" y="3163187"/>
            <a:ext cx="903300" cy="53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grpSp>
        <p:nvGrpSpPr>
          <p:cNvPr id="1850" name="Shape 1850"/>
          <p:cNvGrpSpPr/>
          <p:nvPr/>
        </p:nvGrpSpPr>
        <p:grpSpPr>
          <a:xfrm>
            <a:off x="2578079" y="2432845"/>
            <a:ext cx="856326" cy="736500"/>
            <a:chOff x="5596625" y="2412649"/>
            <a:chExt cx="885000" cy="736500"/>
          </a:xfrm>
        </p:grpSpPr>
        <p:sp>
          <p:nvSpPr>
            <p:cNvPr id="1843" name="Shape 1843"/>
            <p:cNvSpPr/>
            <p:nvPr/>
          </p:nvSpPr>
          <p:spPr>
            <a:xfrm>
              <a:off x="5596625" y="2412649"/>
              <a:ext cx="8850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Observer</a:t>
              </a:r>
            </a:p>
          </p:txBody>
        </p:sp>
        <p:pic>
          <p:nvPicPr>
            <p:cNvPr id="1851" name="Shape 1851"/>
            <p:cNvPicPr preferRelativeResize="0"/>
            <p:nvPr/>
          </p:nvPicPr>
          <p:blipFill rotWithShape="1">
            <a:blip r:embed="rId6">
              <a:alphaModFix/>
            </a:blip>
            <a:srcRect b="11507" l="13859" r="12773" t="13326"/>
            <a:stretch/>
          </p:blipFill>
          <p:spPr>
            <a:xfrm>
              <a:off x="5914034" y="2847574"/>
              <a:ext cx="261280" cy="267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2" name="Shape 1852"/>
          <p:cNvGrpSpPr/>
          <p:nvPr/>
        </p:nvGrpSpPr>
        <p:grpSpPr>
          <a:xfrm>
            <a:off x="3678672" y="2444854"/>
            <a:ext cx="856447" cy="712500"/>
            <a:chOff x="7049681" y="2402890"/>
            <a:chExt cx="969600" cy="712500"/>
          </a:xfrm>
        </p:grpSpPr>
        <p:sp>
          <p:nvSpPr>
            <p:cNvPr id="1844" name="Shape 1844"/>
            <p:cNvSpPr/>
            <p:nvPr/>
          </p:nvSpPr>
          <p:spPr>
            <a:xfrm>
              <a:off x="7049681" y="2402890"/>
              <a:ext cx="969600" cy="712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OntoMon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Server</a:t>
              </a:r>
            </a:p>
          </p:txBody>
        </p:sp>
        <p:pic>
          <p:nvPicPr>
            <p:cNvPr id="1853" name="Shape 1853"/>
            <p:cNvPicPr preferRelativeResize="0"/>
            <p:nvPr/>
          </p:nvPicPr>
          <p:blipFill rotWithShape="1">
            <a:blip r:embed="rId7">
              <a:alphaModFix/>
            </a:blip>
            <a:srcRect b="0" l="0" r="24179" t="0"/>
            <a:stretch/>
          </p:blipFill>
          <p:spPr>
            <a:xfrm>
              <a:off x="7270435" y="2845056"/>
              <a:ext cx="548700" cy="19448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854" name="Shape 1854"/>
          <p:cNvCxnSpPr>
            <a:stCxn id="1855" idx="3"/>
            <a:endCxn id="1844" idx="2"/>
          </p:cNvCxnSpPr>
          <p:nvPr/>
        </p:nvCxnSpPr>
        <p:spPr>
          <a:xfrm flipH="1" rot="10800000">
            <a:off x="3455782" y="3157375"/>
            <a:ext cx="651000" cy="9102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grpSp>
        <p:nvGrpSpPr>
          <p:cNvPr id="1856" name="Shape 1856"/>
          <p:cNvGrpSpPr/>
          <p:nvPr/>
        </p:nvGrpSpPr>
        <p:grpSpPr>
          <a:xfrm>
            <a:off x="1371357" y="2432854"/>
            <a:ext cx="856447" cy="736500"/>
            <a:chOff x="4178440" y="2676022"/>
            <a:chExt cx="969600" cy="736500"/>
          </a:xfrm>
        </p:grpSpPr>
        <p:sp>
          <p:nvSpPr>
            <p:cNvPr id="1848" name="Shape 1848"/>
            <p:cNvSpPr/>
            <p:nvPr/>
          </p:nvSpPr>
          <p:spPr>
            <a:xfrm>
              <a:off x="4178440" y="2676022"/>
              <a:ext cx="969600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Storage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Backend</a:t>
              </a:r>
            </a:p>
          </p:txBody>
        </p:sp>
        <p:pic>
          <p:nvPicPr>
            <p:cNvPr id="1857" name="Shape 1857"/>
            <p:cNvPicPr preferRelativeResize="0"/>
            <p:nvPr/>
          </p:nvPicPr>
          <p:blipFill rotWithShape="1">
            <a:blip r:embed="rId8">
              <a:alphaModFix/>
            </a:blip>
            <a:srcRect b="0" l="0" r="77599" t="0"/>
            <a:stretch/>
          </p:blipFill>
          <p:spPr>
            <a:xfrm>
              <a:off x="4492458" y="3118690"/>
              <a:ext cx="263727" cy="259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5" name="Shape 1855"/>
          <p:cNvSpPr/>
          <p:nvPr/>
        </p:nvSpPr>
        <p:spPr>
          <a:xfrm>
            <a:off x="2611629" y="3699325"/>
            <a:ext cx="844153" cy="736500"/>
          </a:xfrm>
          <a:prstGeom prst="roundRect">
            <a:avLst>
              <a:gd fmla="val 16667" name="adj"/>
            </a:avLst>
          </a:prstGeom>
          <a:solidFill>
            <a:srgbClr val="CECECE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Ontology</a:t>
            </a:r>
          </a:p>
        </p:txBody>
      </p:sp>
      <p:sp>
        <p:nvSpPr>
          <p:cNvPr id="1858" name="Shape 1858"/>
          <p:cNvSpPr txBox="1"/>
          <p:nvPr/>
        </p:nvSpPr>
        <p:spPr>
          <a:xfrm>
            <a:off x="1585955" y="3166035"/>
            <a:ext cx="919250" cy="467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System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Integrators</a:t>
            </a:r>
          </a:p>
        </p:txBody>
      </p:sp>
      <p:cxnSp>
        <p:nvCxnSpPr>
          <p:cNvPr id="1859" name="Shape 1859"/>
          <p:cNvCxnSpPr>
            <a:stCxn id="1844" idx="0"/>
            <a:endCxn id="1837" idx="3"/>
          </p:cNvCxnSpPr>
          <p:nvPr/>
        </p:nvCxnSpPr>
        <p:spPr>
          <a:xfrm flipH="1" rot="5400000">
            <a:off x="3522946" y="1860904"/>
            <a:ext cx="571500" cy="596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stealth"/>
            <a:tailEnd len="lg" w="lg" type="stealth"/>
          </a:ln>
        </p:spPr>
      </p:cxnSp>
      <p:grpSp>
        <p:nvGrpSpPr>
          <p:cNvPr id="1860" name="Shape 1860"/>
          <p:cNvGrpSpPr/>
          <p:nvPr/>
        </p:nvGrpSpPr>
        <p:grpSpPr>
          <a:xfrm>
            <a:off x="3756574" y="1463431"/>
            <a:ext cx="714382" cy="383676"/>
            <a:chOff x="8085640" y="1086070"/>
            <a:chExt cx="888093" cy="458066"/>
          </a:xfrm>
        </p:grpSpPr>
        <p:pic>
          <p:nvPicPr>
            <p:cNvPr id="1861" name="Shape 186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085640" y="1157671"/>
              <a:ext cx="314898" cy="3864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2" name="Shape 1862"/>
            <p:cNvSpPr txBox="1"/>
            <p:nvPr/>
          </p:nvSpPr>
          <p:spPr>
            <a:xfrm>
              <a:off x="8371334" y="1086070"/>
              <a:ext cx="6024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End User</a:t>
              </a:r>
            </a:p>
          </p:txBody>
        </p:sp>
      </p:grpSp>
      <p:grpSp>
        <p:nvGrpSpPr>
          <p:cNvPr id="1863" name="Shape 1863"/>
          <p:cNvGrpSpPr/>
          <p:nvPr/>
        </p:nvGrpSpPr>
        <p:grpSpPr>
          <a:xfrm>
            <a:off x="998215" y="3699325"/>
            <a:ext cx="1240799" cy="736500"/>
            <a:chOff x="976636" y="3891215"/>
            <a:chExt cx="1240799" cy="736500"/>
          </a:xfrm>
        </p:grpSpPr>
        <p:sp>
          <p:nvSpPr>
            <p:cNvPr id="1846" name="Shape 1846"/>
            <p:cNvSpPr/>
            <p:nvPr/>
          </p:nvSpPr>
          <p:spPr>
            <a:xfrm>
              <a:off x="976636" y="3891215"/>
              <a:ext cx="1240799" cy="736500"/>
            </a:xfrm>
            <a:prstGeom prst="roundRect">
              <a:avLst>
                <a:gd fmla="val 16667" name="adj"/>
              </a:avLst>
            </a:prstGeom>
            <a:solidFill>
              <a:srgbClr val="CECECE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Target System</a:t>
              </a:r>
            </a:p>
          </p:txBody>
        </p:sp>
        <p:grpSp>
          <p:nvGrpSpPr>
            <p:cNvPr id="1864" name="Shape 1864"/>
            <p:cNvGrpSpPr/>
            <p:nvPr/>
          </p:nvGrpSpPr>
          <p:grpSpPr>
            <a:xfrm>
              <a:off x="1242691" y="4234354"/>
              <a:ext cx="733888" cy="326639"/>
              <a:chOff x="3936710" y="4570949"/>
              <a:chExt cx="830848" cy="326639"/>
            </a:xfrm>
          </p:grpSpPr>
          <p:grpSp>
            <p:nvGrpSpPr>
              <p:cNvPr id="1865" name="Shape 1865"/>
              <p:cNvGrpSpPr/>
              <p:nvPr/>
            </p:nvGrpSpPr>
            <p:grpSpPr>
              <a:xfrm>
                <a:off x="3936710" y="4570949"/>
                <a:ext cx="830848" cy="255295"/>
                <a:chOff x="1446969" y="4234600"/>
                <a:chExt cx="895696" cy="285980"/>
              </a:xfrm>
            </p:grpSpPr>
            <p:sp>
              <p:nvSpPr>
                <p:cNvPr id="1866" name="Shape 1866"/>
                <p:cNvSpPr/>
                <p:nvPr/>
              </p:nvSpPr>
              <p:spPr>
                <a:xfrm>
                  <a:off x="1446969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7" name="Shape 1867"/>
                <p:cNvSpPr/>
                <p:nvPr/>
              </p:nvSpPr>
              <p:spPr>
                <a:xfrm>
                  <a:off x="1662089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8" name="Shape 1868"/>
                <p:cNvSpPr/>
                <p:nvPr/>
              </p:nvSpPr>
              <p:spPr>
                <a:xfrm>
                  <a:off x="1518675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9" name="Shape 1869"/>
                <p:cNvSpPr/>
                <p:nvPr/>
              </p:nvSpPr>
              <p:spPr>
                <a:xfrm>
                  <a:off x="1890491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0" name="Shape 1870"/>
                <p:cNvSpPr/>
                <p:nvPr/>
              </p:nvSpPr>
              <p:spPr>
                <a:xfrm>
                  <a:off x="2121865" y="4234600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1" name="Shape 1871"/>
                <p:cNvSpPr/>
                <p:nvPr/>
              </p:nvSpPr>
              <p:spPr>
                <a:xfrm>
                  <a:off x="1988994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2" name="Shape 1872"/>
                <p:cNvSpPr/>
                <p:nvPr/>
              </p:nvSpPr>
              <p:spPr>
                <a:xfrm>
                  <a:off x="1756808" y="4302181"/>
                  <a:ext cx="220800" cy="2184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F9CB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73" name="Shape 1873"/>
              <p:cNvSpPr/>
              <p:nvPr/>
            </p:nvSpPr>
            <p:spPr>
              <a:xfrm>
                <a:off x="4085014" y="4702589"/>
                <a:ext cx="204900" cy="195000"/>
              </a:xfrm>
              <a:prstGeom prst="cube">
                <a:avLst>
                  <a:gd fmla="val 25000" name="adj"/>
                </a:avLst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Shape 1874"/>
              <p:cNvSpPr/>
              <p:nvPr/>
            </p:nvSpPr>
            <p:spPr>
              <a:xfrm>
                <a:off x="4281830" y="4700144"/>
                <a:ext cx="204900" cy="195000"/>
              </a:xfrm>
              <a:prstGeom prst="cube">
                <a:avLst>
                  <a:gd fmla="val 25000" name="adj"/>
                </a:avLst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875" name="Shape 1875"/>
          <p:cNvCxnSpPr>
            <a:stCxn id="1837" idx="1"/>
            <a:endCxn id="1876" idx="3"/>
          </p:cNvCxnSpPr>
          <p:nvPr/>
        </p:nvCxnSpPr>
        <p:spPr>
          <a:xfrm rot="10800000">
            <a:off x="2227820" y="1872147"/>
            <a:ext cx="3711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877" name="Shape 1877"/>
          <p:cNvCxnSpPr>
            <a:stCxn id="1843" idx="1"/>
            <a:endCxn id="1848" idx="3"/>
          </p:cNvCxnSpPr>
          <p:nvPr/>
        </p:nvCxnSpPr>
        <p:spPr>
          <a:xfrm rot="10800000">
            <a:off x="2227679" y="2801095"/>
            <a:ext cx="35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878" name="Shape 1878"/>
          <p:cNvSpPr txBox="1"/>
          <p:nvPr/>
        </p:nvSpPr>
        <p:spPr>
          <a:xfrm>
            <a:off x="232885" y="4119624"/>
            <a:ext cx="5487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Base </a:t>
            </a:r>
          </a:p>
        </p:txBody>
      </p:sp>
      <p:sp>
        <p:nvSpPr>
          <p:cNvPr id="1879" name="Shape 1879"/>
          <p:cNvSpPr txBox="1"/>
          <p:nvPr/>
        </p:nvSpPr>
        <p:spPr>
          <a:xfrm>
            <a:off x="232877" y="3251761"/>
            <a:ext cx="6774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Middle </a:t>
            </a:r>
          </a:p>
        </p:txBody>
      </p:sp>
      <p:sp>
        <p:nvSpPr>
          <p:cNvPr id="1880" name="Shape 1880"/>
          <p:cNvSpPr txBox="1"/>
          <p:nvPr/>
        </p:nvSpPr>
        <p:spPr>
          <a:xfrm>
            <a:off x="232877" y="1976928"/>
            <a:ext cx="637799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Upper </a:t>
            </a:r>
          </a:p>
        </p:txBody>
      </p:sp>
      <p:grpSp>
        <p:nvGrpSpPr>
          <p:cNvPr id="1881" name="Shape 1881"/>
          <p:cNvGrpSpPr/>
          <p:nvPr/>
        </p:nvGrpSpPr>
        <p:grpSpPr>
          <a:xfrm>
            <a:off x="1316129" y="1503974"/>
            <a:ext cx="911565" cy="736500"/>
            <a:chOff x="4811565" y="980109"/>
            <a:chExt cx="1032000" cy="736500"/>
          </a:xfrm>
        </p:grpSpPr>
        <p:sp>
          <p:nvSpPr>
            <p:cNvPr id="1876" name="Shape 1876"/>
            <p:cNvSpPr/>
            <p:nvPr/>
          </p:nvSpPr>
          <p:spPr>
            <a:xfrm>
              <a:off x="4811565" y="980109"/>
              <a:ext cx="1032000" cy="736500"/>
            </a:xfrm>
            <a:prstGeom prst="roundRect">
              <a:avLst>
                <a:gd fmla="val 16667" name="adj"/>
              </a:avLst>
            </a:prstGeom>
            <a:solidFill>
              <a:srgbClr val="63AAEB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Graph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Composer</a:t>
              </a:r>
            </a:p>
          </p:txBody>
        </p:sp>
        <p:pic>
          <p:nvPicPr>
            <p:cNvPr id="1882" name="Shape 18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85540" y="1427364"/>
              <a:ext cx="234599" cy="24396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883" name="Shape 1883"/>
          <p:cNvCxnSpPr/>
          <p:nvPr/>
        </p:nvCxnSpPr>
        <p:spPr>
          <a:xfrm>
            <a:off x="1777135" y="2254120"/>
            <a:ext cx="900" cy="1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pic>
        <p:nvPicPr>
          <p:cNvPr id="1884" name="Shape 188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4915" y="3083937"/>
            <a:ext cx="350399" cy="35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Shape 188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66226" y="4048385"/>
            <a:ext cx="350400" cy="3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8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8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8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8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8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919428"/>
            <a:ext cx="85206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Open Sans"/>
              <a:buNone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The IT community faces the challenge of efficiently </a:t>
            </a:r>
            <a:r>
              <a:rPr b="0" i="0" lang="en" sz="1600" u="none" cap="none" strike="noStrike">
                <a:solidFill>
                  <a:srgbClr val="24242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storing</a:t>
            </a: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0" i="0" lang="en" sz="1600" u="none" cap="none" strike="noStrike">
                <a:solidFill>
                  <a:srgbClr val="24242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processing</a:t>
            </a: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 large data sets of unstructured data (</a:t>
            </a:r>
            <a:r>
              <a:rPr b="0" i="1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Big Data</a:t>
            </a: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349507" y="1704646"/>
            <a:ext cx="8145900" cy="1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42424"/>
              </a:buClr>
              <a:buSzPct val="25000"/>
              <a:buFont typeface="Open Sans"/>
              <a:buNone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		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423900" y="2249698"/>
            <a:ext cx="215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96F3"/>
              </a:buClr>
              <a:buSzPct val="100000"/>
              <a:buFont typeface="Open Sans"/>
              <a:buChar char="❖"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Software-based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3491549" y="2249698"/>
            <a:ext cx="405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ct val="25000"/>
              <a:buFont typeface="Open Sans"/>
              <a:buNone/>
            </a:pPr>
            <a:r>
              <a:rPr lang="en" sz="16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Scale-out, d</a:t>
            </a: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istributed storage </a:t>
            </a:r>
            <a:r>
              <a:rPr lang="en" sz="16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platforms</a:t>
            </a:r>
          </a:p>
        </p:txBody>
      </p:sp>
      <p:cxnSp>
        <p:nvCxnSpPr>
          <p:cNvPr id="102" name="Shape 102"/>
          <p:cNvCxnSpPr>
            <a:stCxn id="103" idx="3"/>
            <a:endCxn id="104" idx="1"/>
          </p:cNvCxnSpPr>
          <p:nvPr/>
        </p:nvCxnSpPr>
        <p:spPr>
          <a:xfrm>
            <a:off x="2687100" y="2827496"/>
            <a:ext cx="795900" cy="0"/>
          </a:xfrm>
          <a:prstGeom prst="straightConnector1">
            <a:avLst/>
          </a:prstGeom>
          <a:noFill/>
          <a:ln cap="flat" cmpd="sng" w="19050">
            <a:solidFill>
              <a:srgbClr val="2196F3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103" name="Shape 103"/>
          <p:cNvSpPr txBox="1"/>
          <p:nvPr/>
        </p:nvSpPr>
        <p:spPr>
          <a:xfrm>
            <a:off x="423900" y="2630696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96F3"/>
              </a:buClr>
              <a:buSzPct val="100000"/>
              <a:buFont typeface="Open Sans"/>
              <a:buChar char="❖"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Hardware-based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3482902" y="2630696"/>
            <a:ext cx="4715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Extension of physical infrastructure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320407" y="1752971"/>
            <a:ext cx="177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Approaches: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423900" y="3516128"/>
            <a:ext cx="21516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ct val="100000"/>
              <a:buFont typeface="Open Sans"/>
              <a:buChar char="❖"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Scalability </a:t>
            </a:r>
          </a:p>
          <a:p>
            <a:pPr indent="-3302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CAF50"/>
              </a:buClr>
              <a:buSzPct val="100000"/>
              <a:buFont typeface="Open Sans"/>
              <a:buChar char="❖"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Availability</a:t>
            </a:r>
          </a:p>
          <a:p>
            <a:pPr indent="-3302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CAF50"/>
              </a:buClr>
              <a:buSzPct val="100000"/>
              <a:buFont typeface="Open Sans"/>
              <a:buChar char="❖"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Consistency</a:t>
            </a:r>
          </a:p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Storage Challenge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-124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320407" y="3117620"/>
            <a:ext cx="91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Goals: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cxnSp>
        <p:nvCxnSpPr>
          <p:cNvPr id="111" name="Shape 111"/>
          <p:cNvCxnSpPr/>
          <p:nvPr/>
        </p:nvCxnSpPr>
        <p:spPr>
          <a:xfrm>
            <a:off x="2610900" y="2437837"/>
            <a:ext cx="795900" cy="0"/>
          </a:xfrm>
          <a:prstGeom prst="straightConnector1">
            <a:avLst/>
          </a:prstGeom>
          <a:noFill/>
          <a:ln cap="flat" cmpd="sng" w="19050">
            <a:solidFill>
              <a:srgbClr val="2196F3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hape 116"/>
          <p:cNvCxnSpPr/>
          <p:nvPr/>
        </p:nvCxnSpPr>
        <p:spPr>
          <a:xfrm flipH="1">
            <a:off x="448857" y="1135416"/>
            <a:ext cx="8100" cy="1222500"/>
          </a:xfrm>
          <a:prstGeom prst="straightConnector1">
            <a:avLst/>
          </a:prstGeom>
          <a:noFill/>
          <a:ln cap="flat" cmpd="sng" w="76200">
            <a:solidFill>
              <a:srgbClr val="2196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Shape 117"/>
          <p:cNvSpPr txBox="1"/>
          <p:nvPr/>
        </p:nvSpPr>
        <p:spPr>
          <a:xfrm>
            <a:off x="558664" y="2831200"/>
            <a:ext cx="35289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Cloud Computing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Distributed Storage platforms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42424"/>
              </a:buClr>
              <a:buSzPct val="25000"/>
              <a:buFont typeface="Open Sans"/>
              <a:buNone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Virtualization environments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42424"/>
              </a:buClr>
              <a:buSzPct val="25000"/>
              <a:buFont typeface="Open Sans"/>
              <a:buNone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Io</a:t>
            </a:r>
            <a:r>
              <a:rPr lang="en" sz="16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 &amp; Mobile applications</a:t>
            </a:r>
          </a:p>
        </p:txBody>
      </p:sp>
      <p:cxnSp>
        <p:nvCxnSpPr>
          <p:cNvPr id="118" name="Shape 118"/>
          <p:cNvCxnSpPr/>
          <p:nvPr/>
        </p:nvCxnSpPr>
        <p:spPr>
          <a:xfrm>
            <a:off x="451707" y="2870174"/>
            <a:ext cx="2400" cy="1688400"/>
          </a:xfrm>
          <a:prstGeom prst="straightConnector1">
            <a:avLst/>
          </a:prstGeom>
          <a:noFill/>
          <a:ln cap="flat" cmpd="sng" w="76200">
            <a:solidFill>
              <a:srgbClr val="4CAF5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datacenter.jpg" id="119" name="Shape 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7988" y="2793786"/>
            <a:ext cx="3368700" cy="17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5545174" y="4522882"/>
            <a:ext cx="1522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 Light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Google Data Center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558675" y="1092425"/>
            <a:ext cx="80658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ct val="25000"/>
              <a:buFont typeface="Open Sans"/>
              <a:buNone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Large scale facilities housing </a:t>
            </a:r>
            <a:r>
              <a:rPr b="0" i="0" lang="en" sz="1600" u="none" cap="none" strike="noStrike">
                <a:solidFill>
                  <a:srgbClr val="24242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computer systems</a:t>
            </a: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0" i="0" lang="en" sz="1600" u="none" cap="none" strike="noStrike">
                <a:solidFill>
                  <a:srgbClr val="24242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associated components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42424"/>
              </a:buClr>
              <a:buSzPct val="25000"/>
              <a:buFont typeface="Open Sans"/>
              <a:buNone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Unified structure, interconnected resources, automated operations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ct val="25000"/>
              <a:buFont typeface="Open Sans"/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Storage, management and distribution of data within an enterprise</a:t>
            </a:r>
          </a:p>
        </p:txBody>
      </p:sp>
      <p:sp>
        <p:nvSpPr>
          <p:cNvPr id="122" name="Shape 122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Data Centers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-124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665200" y="1549151"/>
            <a:ext cx="7733100" cy="20574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ct val="25000"/>
              <a:buFont typeface="Open Sans"/>
              <a:buNone/>
            </a:pPr>
            <a:r>
              <a:rPr lang="en" sz="2100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Systems and processes can, and will inevitably </a:t>
            </a:r>
            <a:r>
              <a:rPr lang="en" sz="2100">
                <a:solidFill>
                  <a:srgbClr val="4D4D4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fail</a:t>
            </a:r>
            <a:r>
              <a:rPr lang="en" sz="2100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.      Each component must be </a:t>
            </a:r>
            <a:r>
              <a:rPr lang="en" sz="2100">
                <a:solidFill>
                  <a:srgbClr val="4D4D4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monitored</a:t>
            </a:r>
            <a:r>
              <a:rPr lang="en" sz="2100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 to prevent failures and reveal interdependencies inside complex systems.</a:t>
            </a:r>
          </a:p>
        </p:txBody>
      </p:sp>
      <p:sp>
        <p:nvSpPr>
          <p:cNvPr id="130" name="Shape 130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Assumption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-123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/>
        </p:nvSpPr>
        <p:spPr>
          <a:xfrm>
            <a:off x="5418103" y="1228309"/>
            <a:ext cx="7470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424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431686" y="1013554"/>
            <a:ext cx="14109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ct val="25000"/>
              <a:buFont typeface="Open Sans"/>
              <a:buNone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High density</a:t>
            </a: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574" y="2910900"/>
            <a:ext cx="2550600" cy="17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3065024" y="1649181"/>
            <a:ext cx="928800" cy="32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431676" y="1578981"/>
            <a:ext cx="2900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ct val="25000"/>
              <a:buFont typeface="Open Sans"/>
              <a:buNone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Increased complexity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431675" y="2166354"/>
            <a:ext cx="20226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ct val="25000"/>
              <a:buFont typeface="Open Sans"/>
              <a:buNone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Heavy workloads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4606655" y="952672"/>
            <a:ext cx="4141499" cy="13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ata </a:t>
            </a:r>
            <a:r>
              <a:rPr b="1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enter </a:t>
            </a:r>
            <a:r>
              <a:rPr b="1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nfrastructure</a:t>
            </a:r>
            <a:r>
              <a:rPr b="1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anagement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“A set of tools that help supervise and manage assets inside a Data Center”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Shape 144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DCIM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-124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pic>
        <p:nvPicPr>
          <p:cNvPr id="147" name="Shape 147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2825" y="2099500"/>
            <a:ext cx="4233300" cy="264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4591618" y="4704600"/>
            <a:ext cx="374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 Light"/>
              <a:buNone/>
            </a:pPr>
            <a:r>
              <a:rPr i="1" lang="en" sz="1200">
                <a:latin typeface="Open Sans Light"/>
                <a:ea typeface="Open Sans Light"/>
                <a:cs typeface="Open Sans Light"/>
                <a:sym typeface="Open Sans Light"/>
              </a:rPr>
              <a:t>Zion Market Research - DCIM Market by Solution, 2016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BFBFB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311700" y="1574925"/>
            <a:ext cx="7626600" cy="26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Open Sans"/>
              <a:buChar char="❖"/>
            </a:pPr>
            <a:r>
              <a:rPr lang="en" sz="16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Narrow spectrum</a:t>
            </a: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, explicit definition of  </a:t>
            </a:r>
            <a:r>
              <a:rPr lang="en" sz="16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domain-specific </a:t>
            </a: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semantics </a:t>
            </a:r>
          </a:p>
          <a:p>
            <a:pPr indent="-33020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Open Sans"/>
              <a:buChar char="❖"/>
            </a:pP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Static modeling of entities (classes, strong typing)</a:t>
            </a:r>
          </a:p>
          <a:p>
            <a:pPr indent="-33020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Open Sans"/>
              <a:buChar char="❖"/>
            </a:pPr>
            <a:r>
              <a:rPr lang="en" sz="16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b="0" i="0" lang="en" sz="1600" u="none" cap="none" strike="noStrik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imited </a:t>
            </a:r>
            <a:r>
              <a:rPr lang="en" sz="16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flexibility and customizability</a:t>
            </a:r>
          </a:p>
          <a:p>
            <a:pPr indent="-33020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Open Sans"/>
              <a:buChar char="❖"/>
            </a:pPr>
            <a:r>
              <a:rPr lang="en" sz="1600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Closed source, proprietary (black-box deployment, vendor lock-in)</a:t>
            </a:r>
          </a:p>
        </p:txBody>
      </p:sp>
      <p:pic>
        <p:nvPicPr>
          <p:cNvPr descr="content_restriction.png" id="154" name="Shape 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7159" y="2403731"/>
            <a:ext cx="997200" cy="91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>
            <p:ph type="title"/>
          </p:nvPr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1616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b="0" i="0" lang="en" sz="2400" u="none" cap="none" strike="noStrik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Existing solutions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-124" y="674475"/>
            <a:ext cx="9144000" cy="3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